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3"/>
  </p:notesMasterIdLst>
  <p:sldIdLst>
    <p:sldId id="480" r:id="rId5"/>
    <p:sldId id="257" r:id="rId6"/>
    <p:sldId id="502" r:id="rId7"/>
    <p:sldId id="496" r:id="rId8"/>
    <p:sldId id="497" r:id="rId9"/>
    <p:sldId id="493" r:id="rId10"/>
    <p:sldId id="488" r:id="rId11"/>
    <p:sldId id="489" r:id="rId12"/>
    <p:sldId id="262" r:id="rId13"/>
    <p:sldId id="490" r:id="rId14"/>
    <p:sldId id="494" r:id="rId15"/>
    <p:sldId id="498" r:id="rId16"/>
    <p:sldId id="491" r:id="rId17"/>
    <p:sldId id="492" r:id="rId18"/>
    <p:sldId id="499" r:id="rId19"/>
    <p:sldId id="500" r:id="rId20"/>
    <p:sldId id="268" r:id="rId21"/>
    <p:sldId id="495" r:id="rId22"/>
  </p:sldIdLst>
  <p:sldSz cx="12192000" cy="6858000"/>
  <p:notesSz cx="9866313" cy="142954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D464605-180E-F08D-C517-97B79A6A9CCA}" name="Johanna Carlen (Cheerleading)" initials="J(" userId="S::johanna.carlen@cheerleading.se::0b541f2d-ef8f-42f9-a68b-1d261e5a2404" providerId="AD"/>
  <p188:author id="{80F0AC05-CF7F-EE39-98B0-A4B1FB0977CC}" name="Elin Söderström" initials="ES" userId="S::elin.soderstrom@cheerleading.se::f41df690-63f4-4ac9-b7d8-df55e1f6bedb" providerId="AD"/>
  <p188:author id="{5DDAC33A-1718-9E29-373E-1A94F7BB7422}" name="Lotta Strömberg (Cheerleading)" initials="LS(" userId="S::lotta.stromberg@cheerleading.se::281d0d75-3113-4d4a-a05e-35c94add46ed" providerId="AD"/>
  <p188:author id="{7866C04E-E9F2-CCAC-9954-F1B9D82250D7}" name="Karolina Olovsson (Cheerleading)" initials="K(" userId="S::karolina.olovsson@cheerleading.se::c424e1f6-2d10-4008-91ac-30a2d1fc7792" providerId="AD"/>
  <p188:author id="{08CAEDC8-2372-34EE-3DA3-E38CF3911FBF}" name="Mina Perisa (Cheerleading)" initials="MP(" userId="S::martina.perisa@cheerleading.se::df03a4c4-6123-48b6-9bae-719bde6c07e9" providerId="AD"/>
  <p188:author id="{C9A5F1F5-272E-17E9-6B8B-AEA576A7CBFC}" name="Elin Axelsson (Cheerleading)" initials="EA(" userId="S::elin.axelsson@cheerleading.se::3f8c5908-d971-465c-9bad-e20ba6a191f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arina Eriksson (Cheerleading)" initials="KE(" lastIdx="2" clrIdx="0">
    <p:extLst>
      <p:ext uri="{19B8F6BF-5375-455C-9EA6-DF929625EA0E}">
        <p15:presenceInfo xmlns:p15="http://schemas.microsoft.com/office/powerpoint/2012/main" userId="S::katarina.eriksson@cheerleading.se::1ae6b89b-250f-4a8d-a5fa-955961fd85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386" autoAdjust="0"/>
  </p:normalViewPr>
  <p:slideViewPr>
    <p:cSldViewPr snapToGrid="0">
      <p:cViewPr varScale="1">
        <p:scale>
          <a:sx n="75" d="100"/>
          <a:sy n="75" d="100"/>
        </p:scale>
        <p:origin x="19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403" cy="717254"/>
          </a:xfrm>
          <a:prstGeom prst="rect">
            <a:avLst/>
          </a:prstGeom>
        </p:spPr>
        <p:txBody>
          <a:bodyPr vert="horz" lIns="133073" tIns="66536" rIns="133073" bIns="66536" rtlCol="0"/>
          <a:lstStyle>
            <a:lvl1pPr algn="l">
              <a:defRPr sz="17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588627" y="1"/>
            <a:ext cx="4275403" cy="717254"/>
          </a:xfrm>
          <a:prstGeom prst="rect">
            <a:avLst/>
          </a:prstGeom>
        </p:spPr>
        <p:txBody>
          <a:bodyPr vert="horz" lIns="133073" tIns="66536" rIns="133073" bIns="66536" rtlCol="0"/>
          <a:lstStyle>
            <a:lvl1pPr algn="r">
              <a:defRPr sz="1700"/>
            </a:lvl1pPr>
          </a:lstStyle>
          <a:p>
            <a:fld id="{B807F24F-CDF7-406D-8A74-5C67F3E4398E}" type="datetimeFigureOut">
              <a:rPr lang="sv-SE"/>
              <a:t>2026-04-30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46113" y="1787525"/>
            <a:ext cx="8574087" cy="4822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73" tIns="66536" rIns="133073" bIns="665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86632" y="6879680"/>
            <a:ext cx="7893050" cy="5628829"/>
          </a:xfrm>
          <a:prstGeom prst="rect">
            <a:avLst/>
          </a:prstGeom>
        </p:spPr>
        <p:txBody>
          <a:bodyPr vert="horz" lIns="133073" tIns="66536" rIns="133073" bIns="665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13578186"/>
            <a:ext cx="4275403" cy="717253"/>
          </a:xfrm>
          <a:prstGeom prst="rect">
            <a:avLst/>
          </a:prstGeom>
        </p:spPr>
        <p:txBody>
          <a:bodyPr vert="horz" lIns="133073" tIns="66536" rIns="133073" bIns="66536" rtlCol="0" anchor="b"/>
          <a:lstStyle>
            <a:lvl1pPr algn="l">
              <a:defRPr sz="17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588627" y="13578186"/>
            <a:ext cx="4275403" cy="717253"/>
          </a:xfrm>
          <a:prstGeom prst="rect">
            <a:avLst/>
          </a:prstGeom>
        </p:spPr>
        <p:txBody>
          <a:bodyPr vert="horz" lIns="133073" tIns="66536" rIns="133073" bIns="66536" rtlCol="0" anchor="b"/>
          <a:lstStyle>
            <a:lvl1pPr algn="r">
              <a:defRPr sz="1700"/>
            </a:lvl1pPr>
          </a:lstStyle>
          <a:p>
            <a:fld id="{ECB4358B-74C0-4812-BEBC-631119415D2A}" type="slidenum">
              <a:rPr lang="sv-SE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2677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3307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sv-S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B4358B-74C0-4812-BEBC-631119415D2A}" type="slidenum">
              <a:rPr lang="sv-SE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9898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B4358B-74C0-4812-BEBC-631119415D2A}" type="slidenum">
              <a:rPr lang="sv-SE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6996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B4358B-74C0-4812-BEBC-631119415D2A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3221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47BEE4-B822-2246-A2A2-3B838C6554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6AB3168-8EA0-F14B-8171-C5FC74C54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9C47F83-6AEB-B84C-9387-945DCD97F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587CF-8584-8645-9B71-23DEC9B50101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56B8C35-13C2-D94E-AE68-6FA2053AA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9D076F-46C3-D54F-9AC8-0FDC04E1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C3CD-4E4E-BB4D-9C58-5F8C1AD492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716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36E746-16E1-3241-8520-DEF314AB6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ED96512-D6B5-9A4D-AF8B-42E2DB1130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007C05-70AC-4843-AFE5-5DEF5F947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587CF-8584-8645-9B71-23DEC9B50101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12CE3B2-12D8-3244-B59B-C696BF07D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1033DF4-0F03-1145-ADD8-C64D46863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C3CD-4E4E-BB4D-9C58-5F8C1AD492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3498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38B1509-10AF-334F-92F0-B7C032728D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ABB0454-F3F3-544E-B8E0-B17A9A751D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E8C948B-6960-0948-BFD7-E9628608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587CF-8584-8645-9B71-23DEC9B50101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66994D-2773-B34D-A671-5D2B1B109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CBB46A3-824F-E046-BB1E-ACC7DA9B3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C3CD-4E4E-BB4D-9C58-5F8C1AD492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0497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6186AD-0D6D-9D4D-A161-CF7B969C9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E380CD9-A7D1-024C-83F6-437491B97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4B4151-3FCE-D640-AF57-84BAFEB3A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587CF-8584-8645-9B71-23DEC9B50101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04E3D1-E4F8-8442-9F04-41878132A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34958CF-D679-6B4E-AA3F-D02DE9FB0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C3CD-4E4E-BB4D-9C58-5F8C1AD492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424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B40E6E-9FB3-5045-B666-0C5B296A6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76F7F96-5488-C54D-8E9B-749F6288F1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487615B-3A55-BE44-925D-C0F04DCDE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587CF-8584-8645-9B71-23DEC9B50101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9552DEB-97E1-DB41-8C60-A116E9F36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DBFC64-CAB8-CB44-9C16-48591D19E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C3CD-4E4E-BB4D-9C58-5F8C1AD492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5380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CEF861-555B-E748-8ACF-EB6177FE7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D3C5912-009D-FC43-9512-B077EADBE1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20F91F8-5323-0347-9659-10CE83889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5DC0554-453A-2349-A5E2-A0464BC0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587CF-8584-8645-9B71-23DEC9B50101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26C3510-F3E6-F447-B659-79442BB64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21EA42D-30C0-2241-AF31-12484758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C3CD-4E4E-BB4D-9C58-5F8C1AD492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0007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D20CD2-AE18-A74A-A87C-3BCC69B3E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5CBCBCA-5021-BD4D-9C25-E79D08D11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E21489D-E501-3B4E-8CA4-C878D630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C32A5A2-949B-794C-B15C-0BFECD62EB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E5256A7-FD07-2143-AB1C-605B145341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3287117-BD41-8148-8A81-F2CA52B84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587CF-8584-8645-9B71-23DEC9B50101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C7CDD0E-1A56-D449-8A91-A340C5EFE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AD29046-DA53-1341-93FB-9443EDB64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C3CD-4E4E-BB4D-9C58-5F8C1AD492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11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A61EE8-C397-B045-BA76-EC9178023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DE191B8-C402-384A-9E28-DC1C47199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587CF-8584-8645-9B71-23DEC9B50101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EF74CA0-0EB7-5E47-9A45-54A30BE43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427B0F7-5450-374D-8F00-B95673D8B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C3CD-4E4E-BB4D-9C58-5F8C1AD492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3486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A623307-2D4B-A747-9A64-F52EC42EE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587CF-8584-8645-9B71-23DEC9B50101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784965F-5ACA-1144-903B-4BCD83BFB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D06A129-3D0B-1845-AEEC-DBDFB9E03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C3CD-4E4E-BB4D-9C58-5F8C1AD492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2954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F700A4-F003-054E-8970-21232BA20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BFF9590-A6F5-F94E-BE8A-EA4DE9B0E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DCEABA1-B759-8F4D-A0CF-8CA25E058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D42073A-4803-6447-A9BD-7126A147A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587CF-8584-8645-9B71-23DEC9B50101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3929694-2366-0241-967E-FDCF66A2E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E190A1C-57CE-764B-A1C6-E2A7079C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C3CD-4E4E-BB4D-9C58-5F8C1AD492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2323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267E5A-C799-2946-A53C-B77ABD241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EDE2D7B-EEAB-F14C-956C-51A326E8B1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B261295-35F1-674B-A38C-0C7F46FAF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32B3596-3AAD-B146-AACE-B19F553B3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587CF-8584-8645-9B71-23DEC9B50101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B403342-BE38-5940-A4B5-466B83A6C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AE6FA4C-2BF7-694E-B988-E16F3FD65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C3CD-4E4E-BB4D-9C58-5F8C1AD492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7858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C5F9E14-4DEE-B94F-B771-3D6EB2E8E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163FEC2-A8CD-8C45-B0F1-0D10BD565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B282F8-64E5-204E-AF58-EDF8E63A9A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587CF-8584-8645-9B71-23DEC9B50101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D90B5B-7F68-CC44-9CD9-CE38EA0ED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2D55E30-1F0C-BC45-B9C5-6AD967E3B8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DC3CD-4E4E-BB4D-9C58-5F8C1AD4923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4867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f.se/svensk-idrott-2035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cheerleading.se/wp-content/uploads/Svenska-Cheerleadingforbundets-uppforandekod-for-ledare-1.pdf" TargetMode="External"/><Relationship Id="rId4" Type="http://schemas.openxmlformats.org/officeDocument/2006/relationships/hyperlink" Target="https://cheerleading.se/wp-content/uploads/Verksamhetsinriktning-2026_2027-beslutade-av-arsmotet-20260219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5D7F9B-D2A7-4E41-A355-6E8799532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4586" y="2065805"/>
            <a:ext cx="9162828" cy="2354515"/>
          </a:xfrm>
        </p:spPr>
        <p:txBody>
          <a:bodyPr>
            <a:noAutofit/>
          </a:bodyPr>
          <a:lstStyle/>
          <a:p>
            <a:br>
              <a:rPr lang="sv-SE" sz="5400" b="1">
                <a:latin typeface="Arial"/>
                <a:cs typeface="Arial"/>
              </a:rPr>
            </a:br>
            <a:r>
              <a:rPr lang="sv-SE" sz="5400" b="1">
                <a:latin typeface="Arial"/>
                <a:cs typeface="Arial"/>
              </a:rPr>
              <a:t>Föreningsutvecklingsplan</a:t>
            </a:r>
            <a:br>
              <a:rPr lang="sv-SE" sz="5400" b="1">
                <a:latin typeface="Arial"/>
                <a:ea typeface="Calibri"/>
                <a:cs typeface="Arial"/>
              </a:rPr>
            </a:br>
            <a:r>
              <a:rPr lang="sv-SE" sz="5400" b="1">
                <a:highlight>
                  <a:srgbClr val="FFFF00"/>
                </a:highlight>
                <a:latin typeface="Arial"/>
                <a:ea typeface="Calibri"/>
                <a:cs typeface="Arial"/>
              </a:rPr>
              <a:t>Föreningsnamn</a:t>
            </a:r>
            <a:br>
              <a:rPr lang="sv-SE" sz="5400" b="1">
                <a:highlight>
                  <a:srgbClr val="FFFF00"/>
                </a:highlight>
                <a:latin typeface="Arial"/>
                <a:cs typeface="Arial"/>
              </a:rPr>
            </a:br>
            <a:r>
              <a:rPr lang="sv-SE" sz="5400" b="1">
                <a:highlight>
                  <a:srgbClr val="FFFF00"/>
                </a:highlight>
                <a:latin typeface="Arial"/>
                <a:ea typeface="Calibri"/>
                <a:cs typeface="Arial"/>
              </a:rPr>
              <a:t>2026-20XX</a:t>
            </a:r>
          </a:p>
        </p:txBody>
      </p:sp>
    </p:spTree>
    <p:extLst>
      <p:ext uri="{BB962C8B-B14F-4D97-AF65-F5344CB8AC3E}">
        <p14:creationId xmlns:p14="http://schemas.microsoft.com/office/powerpoint/2010/main" val="2910805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FB1A7A-7795-280B-CE63-61BF9334D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>
                <a:latin typeface="Arial" panose="020B0604020202020204" pitchFamily="34" charset="0"/>
                <a:cs typeface="Arial" panose="020B0604020202020204" pitchFamily="34" charset="0"/>
              </a:rPr>
              <a:t>Mål &amp; insatser</a:t>
            </a: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F262E6-F7D7-E00B-4105-86242013E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5456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Övergripande mål 1 (vad vill vi uppnå?)</a:t>
            </a:r>
          </a:p>
          <a:p>
            <a:pPr lvl="1"/>
            <a:r>
              <a:rPr lang="sv-SE"/>
              <a:t>Insats för målet 1 (Vad ska göras för att uppnå målet?)</a:t>
            </a:r>
            <a:endParaRPr lang="sv-SE" sz="3200">
              <a:ea typeface="Calibri"/>
              <a:cs typeface="Calibri"/>
            </a:endParaRPr>
          </a:p>
          <a:p>
            <a:pPr lvl="1"/>
            <a:r>
              <a:rPr lang="sv-SE"/>
              <a:t>Insats för målet 2 (Vad ska göras för att uppnå målet?)</a:t>
            </a:r>
          </a:p>
          <a:p>
            <a:pPr lvl="1"/>
            <a:endParaRPr lang="sv-SE">
              <a:ea typeface="Calibri"/>
              <a:cs typeface="Calibri"/>
            </a:endParaRPr>
          </a:p>
          <a:p>
            <a:pPr marL="457200" lvl="1" indent="0">
              <a:buNone/>
            </a:pPr>
            <a:endParaRPr lang="en-US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68127B1B-4D04-A508-B687-66DF141B63DE}"/>
              </a:ext>
            </a:extLst>
          </p:cNvPr>
          <p:cNvSpPr/>
          <p:nvPr/>
        </p:nvSpPr>
        <p:spPr>
          <a:xfrm>
            <a:off x="0" y="6387219"/>
            <a:ext cx="12192000" cy="47078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2">
                    <a:lumMod val="50000"/>
                  </a:schemeClr>
                </a:solidFill>
              </a:rPr>
              <a:t>Grundläggande som förening fyller i</a:t>
            </a:r>
            <a:endParaRPr lang="en-US" i="1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280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1AD6F-72D5-960E-39ED-AA1EFDF18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734CC6-02F1-870F-C64A-B77D5A120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>
                <a:latin typeface="Arial" panose="020B0604020202020204" pitchFamily="34" charset="0"/>
                <a:cs typeface="Arial" panose="020B0604020202020204" pitchFamily="34" charset="0"/>
              </a:rPr>
              <a:t>Mål &amp; insatser</a:t>
            </a: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B50120-69D8-D8D3-07A2-3F9AF924F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Övergripande mål 2</a:t>
            </a:r>
          </a:p>
          <a:p>
            <a:pPr lvl="1"/>
            <a:r>
              <a:rPr lang="sv-SE"/>
              <a:t>Insats för målet 1</a:t>
            </a:r>
          </a:p>
          <a:p>
            <a:pPr lvl="1"/>
            <a:r>
              <a:rPr lang="sv-SE"/>
              <a:t>Insats för målet 2</a:t>
            </a:r>
          </a:p>
          <a:p>
            <a:pPr marL="457200" lvl="1" indent="0">
              <a:buNone/>
            </a:pPr>
            <a:endParaRPr lang="en-US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61ECB9A-C173-8CFD-D3FC-7593117345D3}"/>
              </a:ext>
            </a:extLst>
          </p:cNvPr>
          <p:cNvSpPr/>
          <p:nvPr/>
        </p:nvSpPr>
        <p:spPr>
          <a:xfrm>
            <a:off x="0" y="6387219"/>
            <a:ext cx="12192000" cy="47078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2">
                    <a:lumMod val="50000"/>
                  </a:schemeClr>
                </a:solidFill>
              </a:rPr>
              <a:t>Grundläggande som förening fyller i</a:t>
            </a:r>
            <a:endParaRPr lang="en-US" i="1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475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40629-98A5-0D7A-DF3D-90AF4F678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3BA3A6-7670-64C1-E99B-04D3B8537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>
                <a:latin typeface="Arial" panose="020B0604020202020204" pitchFamily="34" charset="0"/>
                <a:cs typeface="Arial" panose="020B0604020202020204" pitchFamily="34" charset="0"/>
              </a:rPr>
              <a:t>Mål &amp; insatser</a:t>
            </a: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7CB217F-62DD-234A-64D9-CF85A5D93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Övergripande mål 3</a:t>
            </a:r>
          </a:p>
          <a:p>
            <a:pPr lvl="1"/>
            <a:r>
              <a:rPr lang="sv-SE"/>
              <a:t>Insats för målet 1</a:t>
            </a:r>
          </a:p>
          <a:p>
            <a:pPr lvl="1"/>
            <a:r>
              <a:rPr lang="sv-SE"/>
              <a:t>Insats för målet 2</a:t>
            </a:r>
          </a:p>
          <a:p>
            <a:pPr marL="457200" lvl="1" indent="0">
              <a:buNone/>
            </a:pPr>
            <a:endParaRPr lang="en-US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3A2F090E-B5C0-8F9D-858E-19A5B93F4499}"/>
              </a:ext>
            </a:extLst>
          </p:cNvPr>
          <p:cNvSpPr/>
          <p:nvPr/>
        </p:nvSpPr>
        <p:spPr>
          <a:xfrm>
            <a:off x="0" y="6387219"/>
            <a:ext cx="12192000" cy="47078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2">
                    <a:lumMod val="50000"/>
                  </a:schemeClr>
                </a:solidFill>
              </a:rPr>
              <a:t>Grundläggande som förening fyller i</a:t>
            </a:r>
            <a:endParaRPr lang="en-US" i="1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630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CB5B82-F163-A0B6-9C4E-A7A1B0C28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>
                <a:latin typeface="Arial" panose="020B0604020202020204" pitchFamily="34" charset="0"/>
                <a:cs typeface="Arial" panose="020B0604020202020204" pitchFamily="34" charset="0"/>
              </a:rPr>
              <a:t>Förankring</a:t>
            </a: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026B198-9B28-CB7A-D680-91D34576B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ea typeface="Calibri"/>
                <a:cs typeface="Calibri"/>
              </a:rPr>
              <a:t>Hur </a:t>
            </a:r>
            <a:r>
              <a:rPr lang="en-US" sz="2000" err="1">
                <a:ea typeface="Calibri"/>
                <a:cs typeface="Calibri"/>
              </a:rPr>
              <a:t>säkerställer</a:t>
            </a:r>
            <a:r>
              <a:rPr lang="en-US" sz="2000">
                <a:ea typeface="Calibri"/>
                <a:cs typeface="Calibri"/>
              </a:rPr>
              <a:t> vi </a:t>
            </a:r>
            <a:r>
              <a:rPr lang="en-US" sz="2000" err="1">
                <a:ea typeface="Calibri"/>
                <a:cs typeface="Calibri"/>
              </a:rPr>
              <a:t>att</a:t>
            </a:r>
            <a:r>
              <a:rPr lang="en-US" sz="2000">
                <a:ea typeface="Calibri"/>
                <a:cs typeface="Calibri"/>
              </a:rPr>
              <a:t> </a:t>
            </a:r>
            <a:r>
              <a:rPr lang="en-US" sz="2000" err="1">
                <a:ea typeface="Calibri"/>
                <a:cs typeface="Calibri"/>
              </a:rPr>
              <a:t>målen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förankras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i</a:t>
            </a:r>
            <a:r>
              <a:rPr lang="en-US" sz="2000">
                <a:ea typeface="Calibri"/>
                <a:cs typeface="Calibri"/>
              </a:rPr>
              <a:t> </a:t>
            </a:r>
            <a:r>
              <a:rPr lang="en-US" sz="2000" err="1">
                <a:ea typeface="Calibri"/>
                <a:cs typeface="Calibri"/>
              </a:rPr>
              <a:t>verksamheten</a:t>
            </a:r>
            <a:r>
              <a:rPr lang="en-US" sz="2000">
                <a:ea typeface="Calibri"/>
                <a:cs typeface="Calibri"/>
              </a:rPr>
              <a:t>?</a:t>
            </a:r>
          </a:p>
          <a:p>
            <a:r>
              <a:rPr lang="en-US" sz="2000">
                <a:ea typeface="Calibri"/>
                <a:cs typeface="Calibri"/>
              </a:rPr>
              <a:t>Hur </a:t>
            </a:r>
            <a:r>
              <a:rPr lang="en-US" sz="2000" err="1">
                <a:ea typeface="Calibri"/>
                <a:cs typeface="Calibri"/>
              </a:rPr>
              <a:t>involveras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styrelse</a:t>
            </a:r>
            <a:r>
              <a:rPr lang="en-US" sz="2000">
                <a:ea typeface="Calibri"/>
                <a:cs typeface="Calibri"/>
              </a:rPr>
              <a:t>, </a:t>
            </a:r>
            <a:r>
              <a:rPr lang="en-US" sz="2000" err="1">
                <a:ea typeface="Calibri"/>
                <a:cs typeface="Calibri"/>
              </a:rPr>
              <a:t>ledare</a:t>
            </a:r>
            <a:r>
              <a:rPr lang="en-US" sz="2000">
                <a:ea typeface="Calibri"/>
                <a:cs typeface="Calibri"/>
              </a:rPr>
              <a:t> och </a:t>
            </a:r>
            <a:r>
              <a:rPr lang="en-US" sz="2000" err="1">
                <a:ea typeface="Calibri"/>
                <a:cs typeface="Calibri"/>
              </a:rPr>
              <a:t>medlemmar</a:t>
            </a:r>
            <a:endParaRPr lang="en-US" sz="2000">
              <a:latin typeface="Calibri"/>
              <a:ea typeface="Calibri"/>
              <a:cs typeface="Calibri"/>
            </a:endParaRPr>
          </a:p>
          <a:p>
            <a:r>
              <a:rPr lang="en-US" sz="2000" err="1">
                <a:ea typeface="Calibri"/>
                <a:cs typeface="Calibri"/>
              </a:rPr>
              <a:t>Kommunikationsplan</a:t>
            </a:r>
            <a:endParaRPr lang="en-US" sz="2000">
              <a:ea typeface="Calibri"/>
              <a:cs typeface="Calibri"/>
            </a:endParaRPr>
          </a:p>
          <a:p>
            <a:r>
              <a:rPr lang="en-US" sz="2000">
                <a:ea typeface="Calibri"/>
                <a:cs typeface="Calibri"/>
              </a:rPr>
              <a:t>Hur </a:t>
            </a:r>
            <a:r>
              <a:rPr lang="en-US" sz="2000" err="1">
                <a:ea typeface="Calibri"/>
                <a:cs typeface="Calibri"/>
              </a:rPr>
              <a:t>gör</a:t>
            </a:r>
            <a:r>
              <a:rPr lang="en-US" sz="2000">
                <a:ea typeface="Calibri"/>
                <a:cs typeface="Calibri"/>
              </a:rPr>
              <a:t> vi </a:t>
            </a:r>
            <a:r>
              <a:rPr lang="en-US" sz="2000" err="1">
                <a:ea typeface="Calibri"/>
                <a:cs typeface="Calibri"/>
              </a:rPr>
              <a:t>planen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levande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i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vardagen</a:t>
            </a:r>
            <a:r>
              <a:rPr lang="en-US" sz="2000">
                <a:ea typeface="Calibri"/>
                <a:cs typeface="Calibri"/>
              </a:rPr>
              <a:t>?</a:t>
            </a:r>
            <a:endParaRPr lang="en-US" sz="2000"/>
          </a:p>
          <a:p>
            <a:pPr marL="0" indent="0">
              <a:buNone/>
            </a:pPr>
            <a:endParaRPr lang="en-US" sz="2000"/>
          </a:p>
          <a:p>
            <a:endParaRPr lang="en-US" sz="2000">
              <a:ea typeface="Calibri"/>
              <a:cs typeface="Calibri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D1566900-4D3D-68AC-A693-203E9822F14C}"/>
              </a:ext>
            </a:extLst>
          </p:cNvPr>
          <p:cNvSpPr/>
          <p:nvPr/>
        </p:nvSpPr>
        <p:spPr>
          <a:xfrm>
            <a:off x="0" y="6387219"/>
            <a:ext cx="12192000" cy="47078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1"/>
                </a:solidFill>
              </a:rPr>
              <a:t>Utveckling som förening fyller i om man önskar </a:t>
            </a:r>
            <a:endParaRPr lang="en-US" i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609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7D1894-499A-4070-5D99-0E452FE3B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Kompetens och utbildning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B7612E9-8E3C-5F95-35BB-4CC656720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ea typeface="Calibri"/>
                <a:cs typeface="Calibri"/>
              </a:rPr>
              <a:t>Vilken </a:t>
            </a:r>
            <a:r>
              <a:rPr lang="en-US" sz="2000" err="1">
                <a:ea typeface="Calibri"/>
                <a:cs typeface="Calibri"/>
              </a:rPr>
              <a:t>kompetens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behövs</a:t>
            </a:r>
            <a:r>
              <a:rPr lang="en-US" sz="2000">
                <a:ea typeface="Calibri"/>
                <a:cs typeface="Calibri"/>
              </a:rPr>
              <a:t> för </a:t>
            </a:r>
            <a:r>
              <a:rPr lang="en-US" sz="2000" err="1">
                <a:ea typeface="Calibri"/>
                <a:cs typeface="Calibri"/>
              </a:rPr>
              <a:t>att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uppnå</a:t>
            </a:r>
            <a:r>
              <a:rPr lang="en-US" sz="2000">
                <a:ea typeface="Calibri"/>
                <a:cs typeface="Calibri"/>
              </a:rPr>
              <a:t> </a:t>
            </a:r>
            <a:r>
              <a:rPr lang="en-US" sz="2000" err="1">
                <a:ea typeface="Calibri"/>
                <a:cs typeface="Calibri"/>
              </a:rPr>
              <a:t>våra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mål</a:t>
            </a:r>
            <a:r>
              <a:rPr lang="en-US" sz="2000">
                <a:ea typeface="Calibri"/>
                <a:cs typeface="Calibri"/>
              </a:rPr>
              <a:t>?</a:t>
            </a:r>
          </a:p>
          <a:p>
            <a:r>
              <a:rPr lang="en-US" sz="2000" err="1">
                <a:ea typeface="Calibri"/>
                <a:cs typeface="Calibri"/>
              </a:rPr>
              <a:t>Vilka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utbildningar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behövs</a:t>
            </a:r>
            <a:r>
              <a:rPr lang="en-US" sz="2000">
                <a:ea typeface="Calibri"/>
                <a:cs typeface="Calibri"/>
              </a:rPr>
              <a:t>?</a:t>
            </a:r>
            <a:endParaRPr lang="en-US" sz="2000"/>
          </a:p>
          <a:p>
            <a:r>
              <a:rPr lang="en-US" sz="2000" err="1">
                <a:ea typeface="Calibri"/>
                <a:cs typeface="Calibri"/>
              </a:rPr>
              <a:t>Samverkan</a:t>
            </a:r>
            <a:r>
              <a:rPr lang="en-US" sz="2000">
                <a:ea typeface="Calibri"/>
                <a:cs typeface="Calibri"/>
              </a:rPr>
              <a:t> med RF-SISU </a:t>
            </a:r>
            <a:r>
              <a:rPr lang="en-US" sz="2000" err="1">
                <a:ea typeface="Calibri"/>
                <a:cs typeface="Calibri"/>
              </a:rPr>
              <a:t>eller</a:t>
            </a:r>
            <a:r>
              <a:rPr lang="en-US" sz="2000">
                <a:ea typeface="Calibri"/>
                <a:cs typeface="Calibri"/>
              </a:rPr>
              <a:t> Svenska </a:t>
            </a:r>
            <a:r>
              <a:rPr lang="en-US" sz="2000" err="1">
                <a:ea typeface="Calibri"/>
                <a:cs typeface="Calibri"/>
              </a:rPr>
              <a:t>cheerleadingförbundet</a:t>
            </a:r>
            <a:endParaRPr lang="en-US" sz="2000"/>
          </a:p>
          <a:p>
            <a:r>
              <a:rPr lang="en-US" sz="2000">
                <a:ea typeface="Calibri"/>
                <a:cs typeface="Calibri"/>
              </a:rPr>
              <a:t>Plan för </a:t>
            </a:r>
            <a:r>
              <a:rPr lang="en-US" sz="2000" err="1">
                <a:ea typeface="Calibri"/>
                <a:cs typeface="Calibri"/>
              </a:rPr>
              <a:t>ledarutveckling</a:t>
            </a:r>
            <a:r>
              <a:rPr lang="en-US" sz="2000">
                <a:ea typeface="Calibri"/>
                <a:cs typeface="Calibri"/>
              </a:rPr>
              <a:t> </a:t>
            </a:r>
            <a:endParaRPr lang="en-US" sz="2000"/>
          </a:p>
          <a:p>
            <a:endParaRPr lang="en-US" sz="2000">
              <a:ea typeface="Calibri"/>
              <a:cs typeface="Calibri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AE6B7A2E-21A3-134A-7C96-9D5FA84B4E8A}"/>
              </a:ext>
            </a:extLst>
          </p:cNvPr>
          <p:cNvSpPr/>
          <p:nvPr/>
        </p:nvSpPr>
        <p:spPr>
          <a:xfrm>
            <a:off x="0" y="6387219"/>
            <a:ext cx="12192000" cy="47078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1"/>
                </a:solidFill>
              </a:rPr>
              <a:t>Utveckling som förening fyller i om man önskar </a:t>
            </a:r>
            <a:endParaRPr lang="en-US" i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378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8BF02-3D9A-9F8F-9475-5AED70FF4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AFEBFA-2050-9069-5067-E45473226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>
                <a:latin typeface="Arial" panose="020B0604020202020204" pitchFamily="34" charset="0"/>
                <a:cs typeface="Arial" panose="020B0604020202020204" pitchFamily="34" charset="0"/>
              </a:rPr>
              <a:t>Projektansökningar</a:t>
            </a: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118C3CA-DB8A-B107-4132-1D5B4F959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err="1">
                <a:ea typeface="Calibri"/>
                <a:cs typeface="Calibri"/>
              </a:rPr>
              <a:t>Vilka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projekt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kompletterar</a:t>
            </a:r>
            <a:r>
              <a:rPr lang="en-US" sz="2000">
                <a:ea typeface="Calibri"/>
                <a:cs typeface="Calibri"/>
              </a:rPr>
              <a:t> </a:t>
            </a:r>
            <a:r>
              <a:rPr lang="en-US" sz="2000" err="1">
                <a:ea typeface="Calibri"/>
                <a:cs typeface="Calibri"/>
              </a:rPr>
              <a:t>våra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mål</a:t>
            </a:r>
            <a:r>
              <a:rPr lang="en-US" sz="2000">
                <a:ea typeface="Calibri"/>
                <a:cs typeface="Calibri"/>
              </a:rPr>
              <a:t>? Finns det </a:t>
            </a:r>
            <a:r>
              <a:rPr lang="en-US" sz="2000" err="1">
                <a:ea typeface="Calibri"/>
                <a:cs typeface="Calibri"/>
              </a:rPr>
              <a:t>projektmedel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att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ansöka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från</a:t>
            </a:r>
            <a:r>
              <a:rPr lang="en-US" sz="2000">
                <a:ea typeface="Calibri"/>
                <a:cs typeface="Calibri"/>
              </a:rPr>
              <a:t> SCF, RFSISU </a:t>
            </a:r>
            <a:r>
              <a:rPr lang="en-US" sz="2000" err="1">
                <a:ea typeface="Calibri"/>
                <a:cs typeface="Calibri"/>
              </a:rPr>
              <a:t>Distrikt</a:t>
            </a:r>
            <a:r>
              <a:rPr lang="en-US" sz="2000">
                <a:ea typeface="Calibri"/>
                <a:cs typeface="Calibri"/>
              </a:rPr>
              <a:t> etc.</a:t>
            </a:r>
          </a:p>
          <a:p>
            <a:r>
              <a:rPr lang="en-US" sz="2000" err="1">
                <a:ea typeface="Calibri"/>
                <a:cs typeface="Calibri"/>
              </a:rPr>
              <a:t>Möjliga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bidrag</a:t>
            </a:r>
            <a:r>
              <a:rPr lang="en-US" sz="2000">
                <a:ea typeface="Calibri"/>
                <a:cs typeface="Calibri"/>
              </a:rPr>
              <a:t> och </a:t>
            </a:r>
            <a:r>
              <a:rPr lang="en-US" sz="2000" err="1">
                <a:ea typeface="Calibri"/>
                <a:cs typeface="Calibri"/>
              </a:rPr>
              <a:t>stöd</a:t>
            </a:r>
            <a:endParaRPr lang="en-US" sz="2000">
              <a:ea typeface="Calibri"/>
              <a:cs typeface="Calibri"/>
            </a:endParaRPr>
          </a:p>
          <a:p>
            <a:r>
              <a:rPr lang="en-US" sz="2000" err="1">
                <a:ea typeface="Calibri"/>
                <a:cs typeface="Calibri"/>
              </a:rPr>
              <a:t>Samarbetspartners</a:t>
            </a:r>
            <a:endParaRPr lang="en-US" sz="2000">
              <a:ea typeface="Calibri"/>
              <a:cs typeface="Calibri"/>
            </a:endParaRPr>
          </a:p>
          <a:p>
            <a:r>
              <a:rPr lang="en-US" sz="2000">
                <a:ea typeface="Calibri"/>
                <a:cs typeface="Calibri"/>
              </a:rPr>
              <a:t>Plan för </a:t>
            </a:r>
            <a:r>
              <a:rPr lang="en-US" sz="2000" err="1">
                <a:ea typeface="Calibri"/>
                <a:cs typeface="Calibri"/>
              </a:rPr>
              <a:t>ansökningar</a:t>
            </a:r>
            <a:endParaRPr lang="en-US" sz="2000">
              <a:ea typeface="Calibri"/>
              <a:cs typeface="Calibri"/>
            </a:endParaRPr>
          </a:p>
          <a:p>
            <a:endParaRPr lang="en-US" sz="2000">
              <a:ea typeface="Calibri"/>
              <a:cs typeface="Calibri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2059E8D7-8530-C2A4-7C27-F21C7BE4F487}"/>
              </a:ext>
            </a:extLst>
          </p:cNvPr>
          <p:cNvSpPr/>
          <p:nvPr/>
        </p:nvSpPr>
        <p:spPr>
          <a:xfrm>
            <a:off x="0" y="6387219"/>
            <a:ext cx="12192000" cy="47078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1"/>
                </a:solidFill>
              </a:rPr>
              <a:t>Utveckling som förening fyller i om man önskar </a:t>
            </a:r>
            <a:endParaRPr lang="en-US" i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954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4B9CB-8AAC-167C-E4BA-C1588CC0D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935" y="80523"/>
            <a:ext cx="10515600" cy="1325563"/>
          </a:xfrm>
        </p:spPr>
        <p:txBody>
          <a:bodyPr/>
          <a:lstStyle/>
          <a:p>
            <a:r>
              <a:rPr lang="en-US" b="1" err="1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Handlingsplan</a:t>
            </a:r>
            <a:r>
              <a:rPr lang="en-US" b="1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 </a:t>
            </a: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C662E6A-03A0-A641-A588-561E2F6826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737569"/>
              </p:ext>
            </p:extLst>
          </p:nvPr>
        </p:nvGraphicFramePr>
        <p:xfrm>
          <a:off x="893105" y="1196690"/>
          <a:ext cx="10693396" cy="3789445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3858126">
                  <a:extLst>
                    <a:ext uri="{9D8B030D-6E8A-4147-A177-3AD203B41FA5}">
                      <a16:colId xmlns:a16="http://schemas.microsoft.com/office/drawing/2014/main" val="3641478489"/>
                    </a:ext>
                  </a:extLst>
                </a:gridCol>
                <a:gridCol w="3867483">
                  <a:extLst>
                    <a:ext uri="{9D8B030D-6E8A-4147-A177-3AD203B41FA5}">
                      <a16:colId xmlns:a16="http://schemas.microsoft.com/office/drawing/2014/main" val="3605207393"/>
                    </a:ext>
                  </a:extLst>
                </a:gridCol>
                <a:gridCol w="1621588">
                  <a:extLst>
                    <a:ext uri="{9D8B030D-6E8A-4147-A177-3AD203B41FA5}">
                      <a16:colId xmlns:a16="http://schemas.microsoft.com/office/drawing/2014/main" val="769599943"/>
                    </a:ext>
                  </a:extLst>
                </a:gridCol>
                <a:gridCol w="1346199">
                  <a:extLst>
                    <a:ext uri="{9D8B030D-6E8A-4147-A177-3AD203B41FA5}">
                      <a16:colId xmlns:a16="http://schemas.microsoft.com/office/drawing/2014/main" val="2764672327"/>
                    </a:ext>
                  </a:extLst>
                </a:gridCol>
              </a:tblGrid>
              <a:tr h="336884">
                <a:tc gridSpan="4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err="1">
                          <a:effectLst/>
                        </a:rPr>
                        <a:t>Mål</a:t>
                      </a:r>
                      <a:r>
                        <a:rPr lang="en-US" sz="1100">
                          <a:effectLst/>
                        </a:rPr>
                        <a:t> 1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1888706891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err="1">
                          <a:effectLst/>
                        </a:rPr>
                        <a:t>Insats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u="none" strike="noStrike" noProof="0" err="1">
                          <a:solidFill>
                            <a:srgbClr val="000000"/>
                          </a:solidFill>
                          <a:effectLst/>
                        </a:rPr>
                        <a:t>Avses</a:t>
                      </a:r>
                      <a:r>
                        <a:rPr lang="en-US" sz="110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1100" u="none" strike="noStrike" noProof="0" err="1">
                          <a:solidFill>
                            <a:srgbClr val="000000"/>
                          </a:solidFill>
                          <a:effectLst/>
                        </a:rPr>
                        <a:t>genomgöras</a:t>
                      </a:r>
                      <a:endParaRPr lang="en-US" sz="1100">
                        <a:effectLst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u="none" strike="noStrike" noProof="0" err="1">
                          <a:solidFill>
                            <a:srgbClr val="000000"/>
                          </a:solidFill>
                          <a:effectLst/>
                        </a:rPr>
                        <a:t>Genomfört</a:t>
                      </a:r>
                      <a:r>
                        <a:rPr lang="en-US" sz="110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1100">
                        <a:effectLst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err="1">
                          <a:effectLst/>
                        </a:rPr>
                        <a:t>Ansvarig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0474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err="1">
                          <a:effectLst/>
                        </a:rPr>
                        <a:t>Insats</a:t>
                      </a:r>
                      <a:r>
                        <a:rPr lang="en-US" sz="1100">
                          <a:effectLst/>
                        </a:rPr>
                        <a:t> 1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298943"/>
                  </a:ext>
                </a:extLst>
              </a:tr>
              <a:tr h="25667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err="1">
                          <a:effectLst/>
                        </a:rPr>
                        <a:t>Insats</a:t>
                      </a:r>
                      <a:r>
                        <a:rPr lang="en-US" sz="1100">
                          <a:effectLst/>
                        </a:rPr>
                        <a:t> 2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95601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100">
                        <a:effectLst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7004121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err="1">
                          <a:effectLst/>
                        </a:rPr>
                        <a:t>Mål</a:t>
                      </a:r>
                      <a:r>
                        <a:rPr lang="en-US" sz="1100">
                          <a:effectLst/>
                        </a:rPr>
                        <a:t> 2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9835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err="1">
                          <a:effectLst/>
                        </a:rPr>
                        <a:t>Insats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u="none" strike="noStrike" noProof="0" err="1">
                          <a:solidFill>
                            <a:srgbClr val="000000"/>
                          </a:solidFill>
                          <a:effectLst/>
                        </a:rPr>
                        <a:t>Avses</a:t>
                      </a:r>
                      <a:r>
                        <a:rPr lang="en-US" sz="110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1100" u="none" strike="noStrike" noProof="0" err="1">
                          <a:solidFill>
                            <a:srgbClr val="000000"/>
                          </a:solidFill>
                          <a:effectLst/>
                        </a:rPr>
                        <a:t>genomgöras</a:t>
                      </a:r>
                      <a:endParaRPr lang="en-US" err="1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u="none" strike="noStrike" noProof="0" err="1">
                          <a:solidFill>
                            <a:srgbClr val="000000"/>
                          </a:solidFill>
                          <a:effectLst/>
                        </a:rPr>
                        <a:t>Genomfört</a:t>
                      </a:r>
                      <a:r>
                        <a:rPr lang="en-US" sz="110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err="1">
                          <a:effectLst/>
                        </a:rPr>
                        <a:t>Ansvarig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345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err="1">
                          <a:effectLst/>
                        </a:rPr>
                        <a:t>Insats</a:t>
                      </a:r>
                      <a:r>
                        <a:rPr lang="en-US" sz="1100">
                          <a:effectLst/>
                        </a:rPr>
                        <a:t> 1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0498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err="1">
                          <a:effectLst/>
                        </a:rPr>
                        <a:t>Insats</a:t>
                      </a:r>
                      <a:r>
                        <a:rPr lang="en-US" sz="1100">
                          <a:effectLst/>
                        </a:rPr>
                        <a:t> 2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04661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100">
                        <a:effectLst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5710208"/>
                  </a:ext>
                </a:extLst>
              </a:tr>
              <a:tr h="219075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err="1">
                          <a:effectLst/>
                        </a:rPr>
                        <a:t>Mål</a:t>
                      </a:r>
                      <a:r>
                        <a:rPr lang="en-US" sz="1100">
                          <a:effectLst/>
                        </a:rPr>
                        <a:t> 3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29881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err="1">
                          <a:effectLst/>
                        </a:rPr>
                        <a:t>Insats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u="none" strike="noStrike" noProof="0" err="1">
                          <a:solidFill>
                            <a:srgbClr val="000000"/>
                          </a:solidFill>
                          <a:effectLst/>
                        </a:rPr>
                        <a:t>Avses</a:t>
                      </a:r>
                      <a:r>
                        <a:rPr lang="en-US" sz="110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1100" u="none" strike="noStrike" noProof="0" err="1">
                          <a:solidFill>
                            <a:srgbClr val="000000"/>
                          </a:solidFill>
                          <a:effectLst/>
                        </a:rPr>
                        <a:t>genomgöras</a:t>
                      </a:r>
                      <a:endParaRPr lang="en-US" err="1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u="none" strike="noStrike" noProof="0" err="1">
                          <a:solidFill>
                            <a:srgbClr val="000000"/>
                          </a:solidFill>
                          <a:effectLst/>
                        </a:rPr>
                        <a:t>Genomfört</a:t>
                      </a:r>
                      <a:r>
                        <a:rPr lang="en-US" sz="110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err="1">
                          <a:effectLst/>
                        </a:rPr>
                        <a:t>Ansvarig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579698"/>
                  </a:ext>
                </a:extLst>
              </a:tr>
              <a:tr h="2807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err="1">
                          <a:effectLst/>
                        </a:rPr>
                        <a:t>Insats</a:t>
                      </a:r>
                      <a:r>
                        <a:rPr lang="en-US" sz="1100">
                          <a:effectLst/>
                        </a:rPr>
                        <a:t> 1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 err="1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9093786"/>
                  </a:ext>
                </a:extLst>
              </a:tr>
              <a:tr h="25667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err="1">
                          <a:effectLst/>
                        </a:rPr>
                        <a:t>Insats</a:t>
                      </a:r>
                      <a:r>
                        <a:rPr lang="en-US" sz="1100">
                          <a:effectLst/>
                        </a:rPr>
                        <a:t> 2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 err="1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100"/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0223392"/>
                  </a:ext>
                </a:extLst>
              </a:tr>
            </a:tbl>
          </a:graphicData>
        </a:graphic>
      </p:graphicFrame>
      <p:sp>
        <p:nvSpPr>
          <p:cNvPr id="5" name="Rektangel 4">
            <a:extLst>
              <a:ext uri="{FF2B5EF4-FFF2-40B4-BE49-F238E27FC236}">
                <a16:creationId xmlns:a16="http://schemas.microsoft.com/office/drawing/2014/main" id="{4D421C2A-5E60-EE39-0A26-706886064FC6}"/>
              </a:ext>
            </a:extLst>
          </p:cNvPr>
          <p:cNvSpPr/>
          <p:nvPr/>
        </p:nvSpPr>
        <p:spPr>
          <a:xfrm>
            <a:off x="0" y="6387219"/>
            <a:ext cx="12192000" cy="47078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1"/>
                </a:solidFill>
              </a:rPr>
              <a:t>Utveckling som förening fyller i om man önskar </a:t>
            </a:r>
            <a:endParaRPr lang="en-US" i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0790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err="1">
                <a:latin typeface="Arial" panose="020B0604020202020204" pitchFamily="34" charset="0"/>
                <a:cs typeface="Arial" panose="020B0604020202020204" pitchFamily="34" charset="0"/>
              </a:rPr>
              <a:t>Uppföljning</a:t>
            </a:r>
            <a:r>
              <a:rPr b="1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b="1" err="1">
                <a:latin typeface="Arial" panose="020B0604020202020204" pitchFamily="34" charset="0"/>
                <a:cs typeface="Arial" panose="020B0604020202020204" pitchFamily="34" charset="0"/>
              </a:rPr>
              <a:t>Utvärdering</a:t>
            </a:r>
            <a:endParaRPr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000"/>
              <a:t>Hur </a:t>
            </a:r>
            <a:r>
              <a:rPr sz="2000" err="1"/>
              <a:t>mäter</a:t>
            </a:r>
            <a:r>
              <a:rPr sz="2000"/>
              <a:t> vi </a:t>
            </a:r>
            <a:r>
              <a:rPr sz="2000" err="1"/>
              <a:t>framgång</a:t>
            </a:r>
            <a:r>
              <a:rPr sz="2000"/>
              <a:t>?</a:t>
            </a:r>
          </a:p>
          <a:p>
            <a:r>
              <a:rPr sz="2000" err="1"/>
              <a:t>Nyckeltal</a:t>
            </a:r>
            <a:r>
              <a:rPr sz="2000"/>
              <a:t> (</a:t>
            </a:r>
            <a:r>
              <a:rPr sz="2000" err="1"/>
              <a:t>medlemmar</a:t>
            </a:r>
            <a:r>
              <a:rPr sz="2000"/>
              <a:t>, </a:t>
            </a:r>
            <a:r>
              <a:rPr sz="2000" err="1"/>
              <a:t>ledare</a:t>
            </a:r>
            <a:r>
              <a:rPr sz="2000"/>
              <a:t>, ekonomi etc.)</a:t>
            </a:r>
          </a:p>
          <a:p>
            <a:r>
              <a:rPr sz="2000" err="1"/>
              <a:t>Årlig</a:t>
            </a:r>
            <a:r>
              <a:rPr sz="2000"/>
              <a:t> </a:t>
            </a:r>
            <a:r>
              <a:rPr sz="2000" err="1"/>
              <a:t>uppföljning</a:t>
            </a:r>
            <a:endParaRPr sz="2000"/>
          </a:p>
          <a:p>
            <a:r>
              <a:rPr sz="2000" err="1"/>
              <a:t>Justering</a:t>
            </a:r>
            <a:r>
              <a:rPr sz="2000"/>
              <a:t> av </a:t>
            </a:r>
            <a:r>
              <a:rPr sz="2000" err="1"/>
              <a:t>planen</a:t>
            </a:r>
            <a:endParaRPr sz="2000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9F0F8E0-033F-EC82-FC58-612D1068EACC}"/>
              </a:ext>
            </a:extLst>
          </p:cNvPr>
          <p:cNvSpPr/>
          <p:nvPr/>
        </p:nvSpPr>
        <p:spPr>
          <a:xfrm>
            <a:off x="0" y="6387219"/>
            <a:ext cx="12192000" cy="47078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2">
                    <a:lumMod val="50000"/>
                  </a:schemeClr>
                </a:solidFill>
              </a:rPr>
              <a:t>Grundläggande som förening fyller i</a:t>
            </a:r>
            <a:endParaRPr lang="en-US" i="1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3DBA7E-A818-49C4-57C8-126B7A210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>
                <a:latin typeface="Arial" panose="020B0604020202020204" pitchFamily="34" charset="0"/>
                <a:cs typeface="Arial" panose="020B0604020202020204" pitchFamily="34" charset="0"/>
              </a:rPr>
              <a:t>Sammanfattning</a:t>
            </a:r>
            <a:r>
              <a:rPr lang="sv-SE"/>
              <a:t> </a:t>
            </a:r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DE0EB0-A9E1-47D4-77A4-9E11E0EA7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ea typeface="Calibri"/>
                <a:cs typeface="Calibri"/>
              </a:rPr>
              <a:t>Vart </a:t>
            </a:r>
            <a:r>
              <a:rPr lang="en-US" sz="2400" err="1">
                <a:ea typeface="Calibri"/>
                <a:cs typeface="Calibri"/>
              </a:rPr>
              <a:t>är</a:t>
            </a:r>
            <a:r>
              <a:rPr lang="en-US" sz="2400">
                <a:ea typeface="Calibri"/>
                <a:cs typeface="Calibri"/>
              </a:rPr>
              <a:t> vi </a:t>
            </a:r>
            <a:r>
              <a:rPr lang="en-US" sz="2400" err="1">
                <a:ea typeface="Calibri"/>
                <a:cs typeface="Calibri"/>
              </a:rPr>
              <a:t>på</a:t>
            </a:r>
            <a:r>
              <a:rPr lang="en-US" sz="2400">
                <a:ea typeface="Calibri"/>
                <a:cs typeface="Calibri"/>
              </a:rPr>
              <a:t> </a:t>
            </a:r>
            <a:r>
              <a:rPr lang="en-US" sz="2400" err="1">
                <a:ea typeface="Calibri"/>
                <a:cs typeface="Calibri"/>
              </a:rPr>
              <a:t>väg</a:t>
            </a:r>
            <a:r>
              <a:rPr lang="en-US" sz="2400">
                <a:ea typeface="Calibri"/>
                <a:cs typeface="Calibri"/>
              </a:rPr>
              <a:t>?</a:t>
            </a:r>
            <a:endParaRPr lang="en-US" sz="2000">
              <a:ea typeface="Calibri"/>
              <a:cs typeface="Calibri"/>
            </a:endParaRPr>
          </a:p>
          <a:p>
            <a:r>
              <a:rPr lang="en-US" sz="2400">
                <a:ea typeface="Calibri"/>
                <a:cs typeface="Calibri"/>
              </a:rPr>
              <a:t>Vad </a:t>
            </a:r>
            <a:r>
              <a:rPr lang="en-US" sz="2400" err="1">
                <a:ea typeface="Calibri"/>
                <a:cs typeface="Calibri"/>
              </a:rPr>
              <a:t>är</a:t>
            </a:r>
            <a:r>
              <a:rPr lang="en-US" sz="2400">
                <a:ea typeface="Calibri"/>
                <a:cs typeface="Calibri"/>
              </a:rPr>
              <a:t> </a:t>
            </a:r>
            <a:r>
              <a:rPr lang="en-US" sz="2400" err="1">
                <a:ea typeface="Calibri"/>
                <a:cs typeface="Calibri"/>
              </a:rPr>
              <a:t>viktigast</a:t>
            </a:r>
            <a:r>
              <a:rPr lang="en-US" sz="2400">
                <a:ea typeface="Calibri"/>
                <a:cs typeface="Calibri"/>
              </a:rPr>
              <a:t> </a:t>
            </a:r>
            <a:r>
              <a:rPr lang="en-US" sz="2400" err="1">
                <a:ea typeface="Calibri"/>
                <a:cs typeface="Calibri"/>
              </a:rPr>
              <a:t>kommande</a:t>
            </a:r>
            <a:r>
              <a:rPr lang="en-US" sz="2400">
                <a:ea typeface="Calibri"/>
                <a:cs typeface="Calibri"/>
              </a:rPr>
              <a:t> </a:t>
            </a:r>
            <a:r>
              <a:rPr lang="en-US" sz="2400" err="1">
                <a:ea typeface="Calibri"/>
                <a:cs typeface="Calibri"/>
              </a:rPr>
              <a:t>år</a:t>
            </a:r>
            <a:r>
              <a:rPr lang="en-US" sz="2400">
                <a:ea typeface="Calibri"/>
                <a:cs typeface="Calibri"/>
              </a:rPr>
              <a:t>?</a:t>
            </a:r>
            <a:endParaRPr lang="en-US" sz="2000"/>
          </a:p>
          <a:p>
            <a:r>
              <a:rPr lang="en-US" sz="2400">
                <a:ea typeface="Calibri"/>
                <a:cs typeface="Calibri"/>
              </a:rPr>
              <a:t>Vad ska alla </a:t>
            </a:r>
            <a:r>
              <a:rPr lang="en-US" sz="2400" err="1">
                <a:ea typeface="Calibri"/>
                <a:cs typeface="Calibri"/>
              </a:rPr>
              <a:t>i</a:t>
            </a:r>
            <a:r>
              <a:rPr lang="en-US" sz="2400">
                <a:ea typeface="Calibri"/>
                <a:cs typeface="Calibri"/>
              </a:rPr>
              <a:t> </a:t>
            </a:r>
            <a:r>
              <a:rPr lang="en-US" sz="2400" err="1">
                <a:ea typeface="Calibri"/>
                <a:cs typeface="Calibri"/>
              </a:rPr>
              <a:t>föreningen</a:t>
            </a:r>
            <a:r>
              <a:rPr lang="en-US" sz="2400">
                <a:ea typeface="Calibri"/>
                <a:cs typeface="Calibri"/>
              </a:rPr>
              <a:t> </a:t>
            </a:r>
            <a:r>
              <a:rPr lang="en-US" sz="2400" err="1">
                <a:ea typeface="Calibri"/>
                <a:cs typeface="Calibri"/>
              </a:rPr>
              <a:t>känna</a:t>
            </a:r>
            <a:r>
              <a:rPr lang="en-US" sz="2400">
                <a:ea typeface="Calibri"/>
                <a:cs typeface="Calibri"/>
              </a:rPr>
              <a:t> till?</a:t>
            </a:r>
            <a:br>
              <a:rPr lang="en-US" sz="2400">
                <a:ea typeface="Calibri"/>
                <a:cs typeface="Calibri"/>
              </a:rPr>
            </a:br>
            <a:endParaRPr lang="en-US" sz="2000"/>
          </a:p>
          <a:p>
            <a:pPr marL="0" indent="0">
              <a:buNone/>
            </a:pPr>
            <a:r>
              <a:rPr lang="en-US" sz="2000" i="1" err="1">
                <a:ea typeface="Calibri"/>
                <a:cs typeface="Calibri"/>
              </a:rPr>
              <a:t>Sammanställ</a:t>
            </a:r>
            <a:r>
              <a:rPr lang="en-US" sz="2000" i="1">
                <a:ea typeface="Calibri"/>
                <a:cs typeface="Calibri"/>
              </a:rPr>
              <a:t> </a:t>
            </a:r>
            <a:r>
              <a:rPr lang="en-US" sz="2000" i="1" err="1">
                <a:ea typeface="Calibri"/>
                <a:cs typeface="Calibri"/>
              </a:rPr>
              <a:t>svar</a:t>
            </a:r>
            <a:r>
              <a:rPr lang="en-US" sz="2000" i="1">
                <a:ea typeface="Calibri"/>
                <a:cs typeface="Calibri"/>
              </a:rPr>
              <a:t> </a:t>
            </a:r>
            <a:r>
              <a:rPr lang="en-US" sz="2000" i="1" err="1">
                <a:ea typeface="Calibri"/>
                <a:cs typeface="Calibri"/>
              </a:rPr>
              <a:t>på</a:t>
            </a:r>
            <a:r>
              <a:rPr lang="en-US" sz="2000" i="1">
                <a:ea typeface="Calibri"/>
                <a:cs typeface="Calibri"/>
              </a:rPr>
              <a:t> </a:t>
            </a:r>
            <a:r>
              <a:rPr lang="en-US" sz="2000" i="1" err="1">
                <a:ea typeface="Calibri"/>
                <a:cs typeface="Calibri"/>
              </a:rPr>
              <a:t>frågorna</a:t>
            </a:r>
            <a:r>
              <a:rPr lang="en-US" sz="2000" i="1">
                <a:ea typeface="Calibri"/>
                <a:cs typeface="Calibri"/>
              </a:rPr>
              <a:t> </a:t>
            </a:r>
            <a:r>
              <a:rPr lang="en-US" sz="2000" i="1" err="1">
                <a:ea typeface="Calibri"/>
                <a:cs typeface="Calibri"/>
              </a:rPr>
              <a:t>ovan</a:t>
            </a:r>
            <a:r>
              <a:rPr lang="en-US" sz="2000" i="1">
                <a:ea typeface="Calibri"/>
                <a:cs typeface="Calibri"/>
              </a:rPr>
              <a:t> till </a:t>
            </a:r>
            <a:r>
              <a:rPr lang="en-US" sz="2000" i="1" err="1">
                <a:ea typeface="Calibri"/>
                <a:cs typeface="Calibri"/>
              </a:rPr>
              <a:t>en</a:t>
            </a:r>
            <a:r>
              <a:rPr lang="en-US" sz="2000" i="1">
                <a:ea typeface="Calibri"/>
                <a:cs typeface="Calibri"/>
              </a:rPr>
              <a:t> </a:t>
            </a:r>
            <a:r>
              <a:rPr lang="en-US" sz="2000" i="1" err="1">
                <a:ea typeface="Calibri"/>
                <a:cs typeface="Calibri"/>
              </a:rPr>
              <a:t>kort</a:t>
            </a:r>
            <a:r>
              <a:rPr lang="en-US" sz="2000" i="1">
                <a:ea typeface="Calibri"/>
                <a:cs typeface="Calibri"/>
              </a:rPr>
              <a:t> och </a:t>
            </a:r>
            <a:r>
              <a:rPr lang="en-US" sz="2000" i="1" err="1">
                <a:ea typeface="Calibri"/>
                <a:cs typeface="Calibri"/>
              </a:rPr>
              <a:t>tydlig</a:t>
            </a:r>
            <a:r>
              <a:rPr lang="en-US" sz="2000" i="1">
                <a:ea typeface="Calibri"/>
                <a:cs typeface="Calibri"/>
              </a:rPr>
              <a:t> </a:t>
            </a:r>
            <a:r>
              <a:rPr lang="en-US" sz="2000" i="1" err="1">
                <a:ea typeface="Calibri"/>
                <a:cs typeface="Calibri"/>
              </a:rPr>
              <a:t>sammanfattning</a:t>
            </a:r>
            <a:r>
              <a:rPr lang="en-US" sz="2000" i="1">
                <a:ea typeface="Calibri"/>
                <a:cs typeface="Calibri"/>
              </a:rPr>
              <a:t>.</a:t>
            </a:r>
          </a:p>
          <a:p>
            <a:endParaRPr lang="en-US" sz="2000">
              <a:ea typeface="Calibri"/>
              <a:cs typeface="Calibri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E16147D5-E30E-2B9A-1D9C-88D96A486C2C}"/>
              </a:ext>
            </a:extLst>
          </p:cNvPr>
          <p:cNvSpPr/>
          <p:nvPr/>
        </p:nvSpPr>
        <p:spPr>
          <a:xfrm>
            <a:off x="0" y="6387219"/>
            <a:ext cx="12192000" cy="47078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1"/>
                </a:solidFill>
              </a:rPr>
              <a:t>Utveckling som förening fyller i om man önskar </a:t>
            </a:r>
            <a:endParaRPr lang="en-US" i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725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93420"/>
            <a:ext cx="10515600" cy="5063206"/>
          </a:xfr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en-US">
                <a:ea typeface="+mn-lt"/>
                <a:cs typeface="+mn-lt"/>
              </a:rPr>
              <a:t>En </a:t>
            </a:r>
            <a:r>
              <a:rPr lang="en-US" err="1">
                <a:ea typeface="+mn-lt"/>
                <a:cs typeface="+mn-lt"/>
              </a:rPr>
              <a:t>föreningsutvecklingsplan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hjälper</a:t>
            </a:r>
            <a:r>
              <a:rPr lang="en-US">
                <a:ea typeface="+mn-lt"/>
                <a:cs typeface="+mn-lt"/>
              </a:rPr>
              <a:t> er </a:t>
            </a:r>
            <a:r>
              <a:rPr lang="en-US" err="1">
                <a:ea typeface="+mn-lt"/>
                <a:cs typeface="+mn-lt"/>
              </a:rPr>
              <a:t>att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skapa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riktning</a:t>
            </a:r>
            <a:r>
              <a:rPr lang="en-US">
                <a:ea typeface="+mn-lt"/>
                <a:cs typeface="+mn-lt"/>
              </a:rPr>
              <a:t> för </a:t>
            </a:r>
            <a:r>
              <a:rPr lang="en-US" err="1">
                <a:ea typeface="+mn-lt"/>
                <a:cs typeface="+mn-lt"/>
              </a:rPr>
              <a:t>föreningens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framtid</a:t>
            </a:r>
            <a:r>
              <a:rPr lang="en-US">
                <a:ea typeface="+mn-lt"/>
                <a:cs typeface="+mn-lt"/>
              </a:rPr>
              <a:t> och </a:t>
            </a:r>
            <a:r>
              <a:rPr lang="en-US" err="1">
                <a:ea typeface="+mn-lt"/>
                <a:cs typeface="+mn-lt"/>
              </a:rPr>
              <a:t>prioritera</a:t>
            </a:r>
            <a:r>
              <a:rPr lang="en-US">
                <a:ea typeface="+mn-lt"/>
                <a:cs typeface="+mn-lt"/>
              </a:rPr>
              <a:t> det </a:t>
            </a:r>
            <a:r>
              <a:rPr lang="en-US" err="1">
                <a:ea typeface="+mn-lt"/>
                <a:cs typeface="+mn-lt"/>
              </a:rPr>
              <a:t>som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är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viktigast</a:t>
            </a:r>
            <a:r>
              <a:rPr lang="en-US">
                <a:ea typeface="+mn-lt"/>
                <a:cs typeface="+mn-lt"/>
              </a:rPr>
              <a:t> för </a:t>
            </a:r>
            <a:r>
              <a:rPr lang="en-US" err="1">
                <a:ea typeface="+mn-lt"/>
                <a:cs typeface="+mn-lt"/>
              </a:rPr>
              <a:t>att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utvecklas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på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ett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hållbart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sätt</a:t>
            </a:r>
            <a:r>
              <a:rPr lang="en-US">
                <a:ea typeface="+mn-lt"/>
                <a:cs typeface="+mn-lt"/>
              </a:rPr>
              <a:t>. </a:t>
            </a:r>
            <a:r>
              <a:rPr lang="en-US" err="1">
                <a:ea typeface="+mn-lt"/>
                <a:cs typeface="+mn-lt"/>
              </a:rPr>
              <a:t>Genom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planen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blir</a:t>
            </a:r>
            <a:r>
              <a:rPr lang="en-US">
                <a:ea typeface="+mn-lt"/>
                <a:cs typeface="+mn-lt"/>
              </a:rPr>
              <a:t> det </a:t>
            </a:r>
            <a:r>
              <a:rPr lang="en-US" err="1">
                <a:ea typeface="+mn-lt"/>
                <a:cs typeface="+mn-lt"/>
              </a:rPr>
              <a:t>tydligare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vad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ni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vill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uppnå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err="1">
                <a:ea typeface="+mn-lt"/>
                <a:cs typeface="+mn-lt"/>
              </a:rPr>
              <a:t>vilka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steg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som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behövs</a:t>
            </a:r>
            <a:r>
              <a:rPr lang="en-US">
                <a:ea typeface="+mn-lt"/>
                <a:cs typeface="+mn-lt"/>
              </a:rPr>
              <a:t> och </a:t>
            </a:r>
            <a:r>
              <a:rPr lang="en-US" err="1">
                <a:ea typeface="+mn-lt"/>
                <a:cs typeface="+mn-lt"/>
              </a:rPr>
              <a:t>hur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ni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tillsammans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kan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arbeta</a:t>
            </a:r>
            <a:r>
              <a:rPr lang="en-US">
                <a:ea typeface="+mn-lt"/>
                <a:cs typeface="+mn-lt"/>
              </a:rPr>
              <a:t> mot </a:t>
            </a:r>
            <a:r>
              <a:rPr lang="en-US" err="1">
                <a:ea typeface="+mn-lt"/>
                <a:cs typeface="+mn-lt"/>
              </a:rPr>
              <a:t>gemensamma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mål</a:t>
            </a:r>
            <a:r>
              <a:rPr lang="en-US">
                <a:ea typeface="+mn-lt"/>
                <a:cs typeface="+mn-lt"/>
              </a:rPr>
              <a:t>.</a:t>
            </a:r>
            <a:endParaRPr lang="en-US">
              <a:ea typeface="Calibri"/>
              <a:cs typeface="Calibri"/>
            </a:endParaRPr>
          </a:p>
          <a:p>
            <a:pPr algn="ctr">
              <a:lnSpc>
                <a:spcPct val="120000"/>
              </a:lnSpc>
              <a:buNone/>
            </a:pPr>
            <a:r>
              <a:rPr lang="en-US" err="1">
                <a:ea typeface="+mn-lt"/>
                <a:cs typeface="+mn-lt"/>
              </a:rPr>
              <a:t>Arbetet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kan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drivas</a:t>
            </a:r>
            <a:r>
              <a:rPr lang="en-US">
                <a:ea typeface="+mn-lt"/>
                <a:cs typeface="+mn-lt"/>
              </a:rPr>
              <a:t> av </a:t>
            </a:r>
            <a:r>
              <a:rPr lang="en-US" err="1">
                <a:ea typeface="+mn-lt"/>
                <a:cs typeface="+mn-lt"/>
              </a:rPr>
              <a:t>olika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behov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eller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förändringar</a:t>
            </a:r>
            <a:r>
              <a:rPr lang="en-US">
                <a:ea typeface="+mn-lt"/>
                <a:cs typeface="+mn-lt"/>
              </a:rPr>
              <a:t>, till </a:t>
            </a:r>
            <a:r>
              <a:rPr lang="en-US" err="1">
                <a:ea typeface="+mn-lt"/>
                <a:cs typeface="+mn-lt"/>
              </a:rPr>
              <a:t>exempel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att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föreningen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växer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err="1">
                <a:ea typeface="+mn-lt"/>
                <a:cs typeface="+mn-lt"/>
              </a:rPr>
              <a:t>behöver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fler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ledare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err="1">
                <a:ea typeface="+mn-lt"/>
                <a:cs typeface="+mn-lt"/>
              </a:rPr>
              <a:t>vill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stärka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ekonomin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err="1">
                <a:ea typeface="+mn-lt"/>
                <a:cs typeface="+mn-lt"/>
              </a:rPr>
              <a:t>behålla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fler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medlemmar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eller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möta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nya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krav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från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omvärlden</a:t>
            </a:r>
            <a:r>
              <a:rPr lang="en-US">
                <a:ea typeface="+mn-lt"/>
                <a:cs typeface="+mn-lt"/>
              </a:rPr>
              <a:t>. </a:t>
            </a:r>
            <a:r>
              <a:rPr lang="en-US" err="1">
                <a:ea typeface="+mn-lt"/>
                <a:cs typeface="+mn-lt"/>
              </a:rPr>
              <a:t>Planen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hjälper</a:t>
            </a:r>
            <a:r>
              <a:rPr lang="en-US">
                <a:ea typeface="+mn-lt"/>
                <a:cs typeface="+mn-lt"/>
              </a:rPr>
              <a:t> er </a:t>
            </a:r>
            <a:r>
              <a:rPr lang="en-US" err="1">
                <a:ea typeface="+mn-lt"/>
                <a:cs typeface="+mn-lt"/>
              </a:rPr>
              <a:t>att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gå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från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att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lösa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frågor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här</a:t>
            </a:r>
            <a:r>
              <a:rPr lang="en-US">
                <a:ea typeface="+mn-lt"/>
                <a:cs typeface="+mn-lt"/>
              </a:rPr>
              <a:t> och nu till </a:t>
            </a:r>
            <a:r>
              <a:rPr lang="en-US" err="1">
                <a:ea typeface="+mn-lt"/>
                <a:cs typeface="+mn-lt"/>
              </a:rPr>
              <a:t>att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arbeta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mer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långsiktigt</a:t>
            </a:r>
            <a:r>
              <a:rPr lang="en-US">
                <a:ea typeface="+mn-lt"/>
                <a:cs typeface="+mn-lt"/>
              </a:rPr>
              <a:t> och </a:t>
            </a:r>
            <a:r>
              <a:rPr lang="en-US" err="1">
                <a:ea typeface="+mn-lt"/>
                <a:cs typeface="+mn-lt"/>
              </a:rPr>
              <a:t>strategiskt</a:t>
            </a:r>
            <a:r>
              <a:rPr lang="en-US">
                <a:ea typeface="+mn-lt"/>
                <a:cs typeface="+mn-lt"/>
              </a:rPr>
              <a:t>.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algn="ctr">
              <a:lnSpc>
                <a:spcPct val="120000"/>
              </a:lnSpc>
              <a:buNone/>
            </a:pPr>
            <a:r>
              <a:rPr lang="en-US">
                <a:ea typeface="+mn-lt"/>
                <a:cs typeface="+mn-lt"/>
              </a:rPr>
              <a:t>Syftet </a:t>
            </a:r>
            <a:r>
              <a:rPr lang="en-US" err="1">
                <a:ea typeface="+mn-lt"/>
                <a:cs typeface="+mn-lt"/>
              </a:rPr>
              <a:t>är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också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att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skapa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värde</a:t>
            </a:r>
            <a:r>
              <a:rPr lang="en-US">
                <a:ea typeface="+mn-lt"/>
                <a:cs typeface="+mn-lt"/>
              </a:rPr>
              <a:t> för dem </a:t>
            </a:r>
            <a:r>
              <a:rPr lang="en-US" err="1">
                <a:ea typeface="+mn-lt"/>
                <a:cs typeface="+mn-lt"/>
              </a:rPr>
              <a:t>föreningen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finns</a:t>
            </a:r>
            <a:r>
              <a:rPr lang="en-US">
                <a:ea typeface="+mn-lt"/>
                <a:cs typeface="+mn-lt"/>
              </a:rPr>
              <a:t> till för – </a:t>
            </a:r>
            <a:r>
              <a:rPr lang="en-US" err="1">
                <a:ea typeface="+mn-lt"/>
                <a:cs typeface="+mn-lt"/>
              </a:rPr>
              <a:t>medlemmar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err="1">
                <a:ea typeface="+mn-lt"/>
                <a:cs typeface="+mn-lt"/>
              </a:rPr>
              <a:t>ledare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err="1">
                <a:ea typeface="+mn-lt"/>
                <a:cs typeface="+mn-lt"/>
              </a:rPr>
              <a:t>vårdnadshavare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err="1">
                <a:ea typeface="+mn-lt"/>
                <a:cs typeface="+mn-lt"/>
              </a:rPr>
              <a:t>samhället</a:t>
            </a:r>
            <a:r>
              <a:rPr lang="en-US">
                <a:ea typeface="+mn-lt"/>
                <a:cs typeface="+mn-lt"/>
              </a:rPr>
              <a:t> och </a:t>
            </a:r>
            <a:r>
              <a:rPr lang="en-US" err="1">
                <a:ea typeface="+mn-lt"/>
                <a:cs typeface="+mn-lt"/>
              </a:rPr>
              <a:t>idrotten</a:t>
            </a:r>
            <a:r>
              <a:rPr lang="en-US">
                <a:ea typeface="+mn-lt"/>
                <a:cs typeface="+mn-lt"/>
              </a:rPr>
              <a:t>. </a:t>
            </a:r>
            <a:br>
              <a:rPr lang="en-US">
                <a:ea typeface="+mn-lt"/>
                <a:cs typeface="+mn-lt"/>
              </a:rPr>
            </a:br>
            <a:br>
              <a:rPr lang="en-US">
                <a:ea typeface="+mn-lt"/>
                <a:cs typeface="+mn-lt"/>
              </a:rPr>
            </a:br>
            <a:r>
              <a:rPr lang="en-US">
                <a:ea typeface="+mn-lt"/>
                <a:cs typeface="+mn-lt"/>
              </a:rPr>
              <a:t>En stark och </a:t>
            </a:r>
            <a:r>
              <a:rPr lang="en-US" err="1">
                <a:ea typeface="+mn-lt"/>
                <a:cs typeface="+mn-lt"/>
              </a:rPr>
              <a:t>välmående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förening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skapar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bättre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upplevelser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err="1">
                <a:ea typeface="+mn-lt"/>
                <a:cs typeface="+mn-lt"/>
              </a:rPr>
              <a:t>större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gemenskap</a:t>
            </a:r>
            <a:r>
              <a:rPr lang="en-US">
                <a:ea typeface="+mn-lt"/>
                <a:cs typeface="+mn-lt"/>
              </a:rPr>
              <a:t> och </a:t>
            </a:r>
            <a:r>
              <a:rPr lang="en-US" err="1">
                <a:ea typeface="+mn-lt"/>
                <a:cs typeface="+mn-lt"/>
              </a:rPr>
              <a:t>fler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möjligheter</a:t>
            </a:r>
            <a:r>
              <a:rPr lang="en-US">
                <a:ea typeface="+mn-lt"/>
                <a:cs typeface="+mn-lt"/>
              </a:rPr>
              <a:t> för </a:t>
            </a:r>
            <a:r>
              <a:rPr lang="en-US" err="1">
                <a:ea typeface="+mn-lt"/>
                <a:cs typeface="+mn-lt"/>
              </a:rPr>
              <a:t>människor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att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utvecklas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genom</a:t>
            </a:r>
            <a:r>
              <a:rPr lang="en-US">
                <a:ea typeface="+mn-lt"/>
                <a:cs typeface="+mn-lt"/>
              </a:rPr>
              <a:t> cheerleading.</a:t>
            </a:r>
            <a:endParaRPr lang="en-US">
              <a:ea typeface="Calibri"/>
              <a:cs typeface="Calibri"/>
            </a:endParaRPr>
          </a:p>
          <a:p>
            <a:pPr marL="0" indent="0">
              <a:buNone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C0A68A41-8525-33DC-3E83-F18AE697BEC0}"/>
              </a:ext>
            </a:extLst>
          </p:cNvPr>
          <p:cNvSpPr/>
          <p:nvPr/>
        </p:nvSpPr>
        <p:spPr>
          <a:xfrm>
            <a:off x="0" y="6387219"/>
            <a:ext cx="12192000" cy="47078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2">
                    <a:lumMod val="50000"/>
                  </a:schemeClr>
                </a:solidFill>
              </a:rPr>
              <a:t>Tas bort vid färdigställd plan</a:t>
            </a:r>
            <a:endParaRPr lang="en-US" i="1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4B069-75BC-C0D4-9CAE-433EE9200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FC0684A7-99A2-437E-E504-62DC81988681}"/>
              </a:ext>
            </a:extLst>
          </p:cNvPr>
          <p:cNvSpPr/>
          <p:nvPr/>
        </p:nvSpPr>
        <p:spPr>
          <a:xfrm>
            <a:off x="0" y="2050609"/>
            <a:ext cx="12192000" cy="47078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2">
                    <a:lumMod val="50000"/>
                  </a:schemeClr>
                </a:solidFill>
              </a:rPr>
              <a:t>Tas bort vid färdigställd plan</a:t>
            </a:r>
            <a:endParaRPr lang="en-US" i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263F4F22-7BAA-CD63-ECDA-A19A52108828}"/>
              </a:ext>
            </a:extLst>
          </p:cNvPr>
          <p:cNvSpPr/>
          <p:nvPr/>
        </p:nvSpPr>
        <p:spPr>
          <a:xfrm>
            <a:off x="0" y="2874475"/>
            <a:ext cx="12192000" cy="47078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2">
                    <a:lumMod val="50000"/>
                  </a:schemeClr>
                </a:solidFill>
              </a:rPr>
              <a:t>Grundläggande som förening fyller i</a:t>
            </a:r>
            <a:endParaRPr lang="en-US" i="1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CF4BDCF-5505-926F-730E-DD2AB31803D3}"/>
              </a:ext>
            </a:extLst>
          </p:cNvPr>
          <p:cNvSpPr/>
          <p:nvPr/>
        </p:nvSpPr>
        <p:spPr>
          <a:xfrm>
            <a:off x="0" y="3698341"/>
            <a:ext cx="12192000" cy="47078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1"/>
                </a:solidFill>
              </a:rPr>
              <a:t>Utveckling som förening fyller i om man önskar </a:t>
            </a:r>
            <a:endParaRPr lang="en-US" i="1">
              <a:solidFill>
                <a:schemeClr val="bg1"/>
              </a:solidFill>
            </a:endParaRPr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73526426-6862-6643-9C53-AF8B1D0EA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v-SE" sz="4000" b="1">
                <a:latin typeface="Arial"/>
                <a:cs typeface="Arial"/>
              </a:rPr>
              <a:t>Betydelse färgmarkering</a:t>
            </a:r>
            <a:endParaRPr lang="en-US" sz="4000" b="1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0628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87A09BF-AD3E-D136-9703-51C1FE10A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187" y="1249094"/>
            <a:ext cx="3665352" cy="920126"/>
          </a:xfrm>
        </p:spPr>
        <p:txBody>
          <a:bodyPr anchor="b">
            <a:normAutofit fontScale="90000"/>
          </a:bodyPr>
          <a:lstStyle/>
          <a:p>
            <a:r>
              <a:rPr lang="sv-SE" sz="2800" b="1">
                <a:latin typeface="Arial"/>
                <a:cs typeface="Arial"/>
              </a:rPr>
              <a:t>Bra att känna till innan man påbörjar sitt arbete</a:t>
            </a:r>
            <a:endParaRPr lang="en-US" sz="2800" b="1">
              <a:latin typeface="Arial"/>
              <a:cs typeface="Arial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0C38A73-F9AF-F2B1-0445-C95C40456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871" y="2399012"/>
            <a:ext cx="3851250" cy="343358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v-SE" sz="2000">
                <a:ea typeface="+mn-lt"/>
                <a:cs typeface="+mn-lt"/>
              </a:rPr>
              <a:t>Riktning Svensk idrott:</a:t>
            </a:r>
            <a:br>
              <a:rPr lang="sv-SE" sz="2000">
                <a:ea typeface="+mn-lt"/>
                <a:cs typeface="+mn-lt"/>
              </a:rPr>
            </a:br>
            <a:r>
              <a:rPr lang="sv-SE" sz="2000">
                <a:ea typeface="+mn-lt"/>
                <a:cs typeface="+mn-lt"/>
                <a:hlinkClick r:id="rId3"/>
              </a:rPr>
              <a:t>Svensk idrott 2035</a:t>
            </a:r>
            <a:br>
              <a:rPr lang="sv-SE" sz="2000">
                <a:ea typeface="+mn-lt"/>
                <a:cs typeface="+mn-lt"/>
              </a:rPr>
            </a:br>
            <a:br>
              <a:rPr lang="sv-SE" sz="2000">
                <a:ea typeface="Calibri"/>
                <a:cs typeface="Calibri"/>
              </a:rPr>
            </a:br>
            <a:r>
              <a:rPr lang="sv-SE" sz="2000">
                <a:ea typeface="Calibri"/>
                <a:cs typeface="Calibri"/>
              </a:rPr>
              <a:t>SCFs verksamhetsinriktning 26-27:</a:t>
            </a:r>
          </a:p>
          <a:p>
            <a:pPr marL="0" indent="0">
              <a:buNone/>
            </a:pPr>
            <a:r>
              <a:rPr lang="sv-SE" sz="2000">
                <a:ea typeface="+mn-lt"/>
                <a:cs typeface="+mn-lt"/>
                <a:hlinkClick r:id="rId4"/>
              </a:rPr>
              <a:t>SCF verksamhetsinriktning 26-27</a:t>
            </a:r>
            <a:br>
              <a:rPr lang="sv-SE" sz="2000">
                <a:ea typeface="+mn-lt"/>
                <a:cs typeface="+mn-lt"/>
              </a:rPr>
            </a:br>
            <a:br>
              <a:rPr lang="sv-SE" sz="2000">
                <a:ea typeface="+mn-lt"/>
                <a:cs typeface="+mn-lt"/>
              </a:rPr>
            </a:br>
            <a:r>
              <a:rPr lang="sv-SE" sz="2000">
                <a:ea typeface="+mn-lt"/>
                <a:cs typeface="+mn-lt"/>
              </a:rPr>
              <a:t>Styrdokument ledare behöver förhålla sig till:</a:t>
            </a:r>
          </a:p>
          <a:p>
            <a:pPr marL="0" indent="0">
              <a:buNone/>
            </a:pPr>
            <a:r>
              <a:rPr lang="sv-SE" sz="2000">
                <a:ea typeface="+mn-lt"/>
                <a:cs typeface="+mn-lt"/>
                <a:hlinkClick r:id="rId5"/>
              </a:rPr>
              <a:t>SCFs uppförandekod för ledare</a:t>
            </a:r>
            <a:endParaRPr lang="sv-SE" sz="2000">
              <a:ea typeface="+mn-lt"/>
              <a:cs typeface="+mn-lt"/>
            </a:endParaRPr>
          </a:p>
          <a:p>
            <a:pPr marL="0" indent="0">
              <a:buNone/>
            </a:pPr>
            <a:endParaRPr lang="sv-SE" sz="2000"/>
          </a:p>
          <a:p>
            <a:pPr marL="0" indent="0">
              <a:buNone/>
            </a:pPr>
            <a:endParaRPr lang="en-US" sz="2000">
              <a:ea typeface="Calibri"/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CC4CDD-520E-D4C2-D862-267DF0DA13E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3354" t="3285" r="915" b="3080"/>
          <a:stretch>
            <a:fillRect/>
          </a:stretch>
        </p:blipFill>
        <p:spPr>
          <a:xfrm>
            <a:off x="4419387" y="752463"/>
            <a:ext cx="7455786" cy="53394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454B3741-AA98-AE96-EC62-678089C0262C}"/>
              </a:ext>
            </a:extLst>
          </p:cNvPr>
          <p:cNvSpPr/>
          <p:nvPr/>
        </p:nvSpPr>
        <p:spPr>
          <a:xfrm>
            <a:off x="0" y="6387219"/>
            <a:ext cx="12192000" cy="47078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2">
                    <a:lumMod val="50000"/>
                  </a:schemeClr>
                </a:solidFill>
              </a:rPr>
              <a:t>Tas bort vid färdigställd plan</a:t>
            </a:r>
            <a:endParaRPr lang="en-US" i="1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534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01F133-4308-0FC3-F7FA-99FEB096D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>
                <a:latin typeface="Arial"/>
                <a:cs typeface="Arial"/>
              </a:rPr>
              <a:t>Värdegrund</a:t>
            </a:r>
            <a:endParaRPr lang="en-US" b="1">
              <a:latin typeface="Arial"/>
              <a:cs typeface="Arial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C61D29C-F5A4-1FE3-E3A1-4A2740485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sv-SE" sz="1400">
                <a:solidFill>
                  <a:srgbClr val="333333"/>
                </a:solidFill>
                <a:latin typeface="Calibri"/>
                <a:ea typeface="Calibri"/>
                <a:cs typeface="Calibri"/>
              </a:rPr>
              <a:t>Klistra in föreningens värdegrund</a:t>
            </a:r>
            <a:endParaRPr lang="en-US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DE3E5589-7EF3-B6D6-4866-BD51787A4664}"/>
              </a:ext>
            </a:extLst>
          </p:cNvPr>
          <p:cNvSpPr/>
          <p:nvPr/>
        </p:nvSpPr>
        <p:spPr>
          <a:xfrm>
            <a:off x="0" y="6387219"/>
            <a:ext cx="12192000" cy="47078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2">
                    <a:lumMod val="50000"/>
                  </a:schemeClr>
                </a:solidFill>
              </a:rPr>
              <a:t>Grundläggande som förening fyller i</a:t>
            </a:r>
            <a:endParaRPr lang="en-US" i="1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524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16721B-8188-2EAA-EB13-A38D6E68A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236" y="122594"/>
            <a:ext cx="11863196" cy="1325563"/>
          </a:xfrm>
        </p:spPr>
        <p:txBody>
          <a:bodyPr/>
          <a:lstStyle/>
          <a:p>
            <a:pPr algn="ctr"/>
            <a:r>
              <a:rPr lang="sv-SE" b="1">
                <a:latin typeface="Arial"/>
                <a:cs typeface="Arial"/>
              </a:rPr>
              <a:t>Vision</a:t>
            </a:r>
            <a:endParaRPr lang="en-US" b="1">
              <a:latin typeface="Arial"/>
              <a:cs typeface="Arial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D8B7E64A-9CEA-2067-4F83-5D7B77277151}"/>
              </a:ext>
            </a:extLst>
          </p:cNvPr>
          <p:cNvSpPr txBox="1"/>
          <p:nvPr/>
        </p:nvSpPr>
        <p:spPr>
          <a:xfrm>
            <a:off x="3331678" y="1443335"/>
            <a:ext cx="5528641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sv-SE">
                <a:latin typeface="Calibri Light"/>
                <a:ea typeface="Calibri Light"/>
                <a:cs typeface="Calibri Light"/>
              </a:rPr>
              <a:t>Klistra in föreningens vision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259C81E8-22AC-AA5D-181D-BCF4C233AA7A}"/>
              </a:ext>
            </a:extLst>
          </p:cNvPr>
          <p:cNvSpPr/>
          <p:nvPr/>
        </p:nvSpPr>
        <p:spPr>
          <a:xfrm>
            <a:off x="0" y="6387219"/>
            <a:ext cx="12192000" cy="47078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2">
                    <a:lumMod val="50000"/>
                  </a:schemeClr>
                </a:solidFill>
              </a:rPr>
              <a:t>Grundläggande som förening fyller i</a:t>
            </a:r>
            <a:endParaRPr lang="en-US" i="1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294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7545FF-00AB-9569-D928-9489F429B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>
                <a:latin typeface="Arial"/>
                <a:cs typeface="Arial"/>
              </a:rPr>
              <a:t>Nulägesanalys: Styrkor</a:t>
            </a:r>
            <a:endParaRPr lang="en-US" b="1">
              <a:latin typeface="Arial"/>
              <a:cs typeface="Arial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D874F6-2AC7-B618-1050-E431AFF71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/>
            <a:r>
              <a:rPr lang="en-US">
                <a:ea typeface="Calibri"/>
                <a:cs typeface="Calibri"/>
              </a:rPr>
              <a:t>XX</a:t>
            </a:r>
          </a:p>
          <a:p>
            <a:pPr marL="342900" indent="-342900"/>
            <a:r>
              <a:rPr lang="en-US">
                <a:ea typeface="Calibri"/>
                <a:cs typeface="Calibri"/>
              </a:rPr>
              <a:t>XX</a:t>
            </a:r>
          </a:p>
          <a:p>
            <a:pPr marL="342900" indent="-342900"/>
            <a:r>
              <a:rPr lang="en-US">
                <a:ea typeface="Calibri"/>
                <a:cs typeface="Calibri"/>
              </a:rPr>
              <a:t>XX</a:t>
            </a:r>
            <a:endParaRPr lang="en-US" sz="2400">
              <a:ea typeface="Calibri" panose="020F0502020204030204"/>
              <a:cs typeface="Calibri" panose="020F0502020204030204"/>
            </a:endParaRPr>
          </a:p>
          <a:p>
            <a:endParaRPr lang="en-US">
              <a:ea typeface="Calibri" panose="020F0502020204030204"/>
              <a:cs typeface="Calibri" panose="020F050202020403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42CC00-8A7D-C08F-E5DB-340591B632F0}"/>
              </a:ext>
            </a:extLst>
          </p:cNvPr>
          <p:cNvSpPr txBox="1"/>
          <p:nvPr/>
        </p:nvSpPr>
        <p:spPr>
          <a:xfrm>
            <a:off x="6570499" y="1812348"/>
            <a:ext cx="4511615" cy="35035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000" b="1" err="1">
                <a:ea typeface="Calibri"/>
                <a:cs typeface="Calibri"/>
              </a:rPr>
              <a:t>Instruktion</a:t>
            </a:r>
            <a:br>
              <a:rPr lang="en-US" sz="2000">
                <a:ea typeface="Calibri"/>
                <a:cs typeface="Calibri"/>
              </a:rPr>
            </a:br>
            <a:r>
              <a:rPr lang="en-US" sz="2000" err="1">
                <a:ea typeface="Calibri"/>
                <a:cs typeface="Calibri"/>
              </a:rPr>
              <a:t>Skriv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en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lista</a:t>
            </a:r>
            <a:r>
              <a:rPr lang="en-US" sz="2000">
                <a:ea typeface="Calibri"/>
                <a:cs typeface="Calibri"/>
              </a:rPr>
              <a:t> med era </a:t>
            </a:r>
            <a:r>
              <a:rPr lang="en-US" sz="2000" err="1">
                <a:ea typeface="Calibri"/>
                <a:cs typeface="Calibri"/>
              </a:rPr>
              <a:t>styrkor</a:t>
            </a:r>
            <a:r>
              <a:rPr lang="en-US" sz="2000">
                <a:ea typeface="Calibri"/>
                <a:cs typeface="Calibri"/>
              </a:rPr>
              <a:t>. </a:t>
            </a:r>
            <a:br>
              <a:rPr lang="en-US" sz="2000">
                <a:ea typeface="Calibri"/>
                <a:cs typeface="Calibri"/>
              </a:rPr>
            </a:br>
            <a:r>
              <a:rPr lang="en-US" sz="2000" err="1">
                <a:ea typeface="Calibri"/>
                <a:cs typeface="Calibri"/>
              </a:rPr>
              <a:t>Frågorna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nedan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kan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användas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som</a:t>
            </a:r>
            <a:r>
              <a:rPr lang="en-US" sz="2000">
                <a:ea typeface="Calibri"/>
                <a:cs typeface="Calibri"/>
              </a:rPr>
              <a:t> </a:t>
            </a:r>
            <a:r>
              <a:rPr lang="en-US" sz="2000" err="1">
                <a:ea typeface="Calibri"/>
                <a:cs typeface="Calibri"/>
              </a:rPr>
              <a:t>stöd</a:t>
            </a:r>
            <a:r>
              <a:rPr lang="en-US" sz="2000">
                <a:ea typeface="Calibri"/>
                <a:cs typeface="Calibri"/>
              </a:rPr>
              <a:t>.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000">
                <a:ea typeface="Calibri"/>
                <a:cs typeface="Calibri"/>
              </a:rPr>
              <a:t>Vad </a:t>
            </a:r>
            <a:r>
              <a:rPr lang="en-US" sz="2000" err="1">
                <a:ea typeface="Calibri"/>
                <a:cs typeface="Calibri"/>
              </a:rPr>
              <a:t>är</a:t>
            </a:r>
            <a:r>
              <a:rPr lang="en-US" sz="2000">
                <a:ea typeface="Calibri"/>
                <a:cs typeface="Calibri"/>
              </a:rPr>
              <a:t> era </a:t>
            </a:r>
            <a:r>
              <a:rPr lang="en-US" sz="2000" err="1">
                <a:ea typeface="Calibri"/>
                <a:cs typeface="Calibri"/>
              </a:rPr>
              <a:t>styrkor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som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förening</a:t>
            </a:r>
            <a:r>
              <a:rPr lang="en-US" sz="2000">
                <a:ea typeface="Calibri"/>
                <a:cs typeface="Calibri"/>
              </a:rPr>
              <a:t>?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000">
                <a:ea typeface="Calibri"/>
                <a:cs typeface="Calibri"/>
              </a:rPr>
              <a:t>Vad </a:t>
            </a:r>
            <a:r>
              <a:rPr lang="en-US" sz="2000" err="1">
                <a:ea typeface="Calibri"/>
                <a:cs typeface="Calibri"/>
              </a:rPr>
              <a:t>fungerar</a:t>
            </a:r>
            <a:r>
              <a:rPr lang="en-US" sz="2000">
                <a:ea typeface="Calibri"/>
                <a:cs typeface="Calibri"/>
              </a:rPr>
              <a:t> bra </a:t>
            </a:r>
            <a:r>
              <a:rPr lang="en-US" sz="2000" err="1">
                <a:ea typeface="Calibri"/>
                <a:cs typeface="Calibri"/>
              </a:rPr>
              <a:t>idag</a:t>
            </a:r>
            <a:r>
              <a:rPr lang="en-US" sz="2000">
                <a:ea typeface="Calibri"/>
                <a:cs typeface="Calibri"/>
              </a:rPr>
              <a:t>?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000">
                <a:ea typeface="Calibri"/>
                <a:cs typeface="Calibri"/>
              </a:rPr>
              <a:t>Vad </a:t>
            </a:r>
            <a:r>
              <a:rPr lang="en-US" sz="2000" err="1">
                <a:ea typeface="Calibri"/>
                <a:cs typeface="Calibri"/>
              </a:rPr>
              <a:t>uppskattas</a:t>
            </a:r>
            <a:r>
              <a:rPr lang="en-US" sz="2000">
                <a:ea typeface="Calibri"/>
                <a:cs typeface="Calibri"/>
              </a:rPr>
              <a:t> av </a:t>
            </a:r>
            <a:r>
              <a:rPr lang="en-US" sz="2000" err="1">
                <a:ea typeface="Calibri"/>
                <a:cs typeface="Calibri"/>
              </a:rPr>
              <a:t>medlemmar</a:t>
            </a:r>
            <a:r>
              <a:rPr lang="en-US" sz="2000">
                <a:ea typeface="Calibri"/>
                <a:cs typeface="Calibri"/>
              </a:rPr>
              <a:t>?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000" err="1">
                <a:ea typeface="Calibri"/>
                <a:cs typeface="Calibri"/>
              </a:rPr>
              <a:t>Vilka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resurser</a:t>
            </a:r>
            <a:r>
              <a:rPr lang="en-US" sz="2000">
                <a:ea typeface="Calibri"/>
                <a:cs typeface="Calibri"/>
              </a:rPr>
              <a:t> och </a:t>
            </a:r>
            <a:r>
              <a:rPr lang="en-US" sz="2000" err="1">
                <a:ea typeface="Calibri"/>
                <a:cs typeface="Calibri"/>
              </a:rPr>
              <a:t>kompetenser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har</a:t>
            </a:r>
            <a:r>
              <a:rPr lang="en-US" sz="2000">
                <a:ea typeface="Calibri"/>
                <a:cs typeface="Calibri"/>
              </a:rPr>
              <a:t> vi?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000">
                <a:ea typeface="Calibri"/>
                <a:cs typeface="Calibri"/>
              </a:rPr>
              <a:t>Vad </a:t>
            </a:r>
            <a:r>
              <a:rPr lang="en-US" sz="2000" err="1">
                <a:ea typeface="Calibri"/>
                <a:cs typeface="Calibri"/>
              </a:rPr>
              <a:t>särskiljer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oss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från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andra</a:t>
            </a:r>
            <a:r>
              <a:rPr lang="en-US" sz="2000">
                <a:ea typeface="Calibri"/>
                <a:cs typeface="Calibri"/>
              </a:rPr>
              <a:t> </a:t>
            </a:r>
            <a:r>
              <a:rPr lang="en-US" sz="2000" err="1">
                <a:ea typeface="Calibri"/>
                <a:cs typeface="Calibri"/>
              </a:rPr>
              <a:t>föreningar</a:t>
            </a:r>
            <a:r>
              <a:rPr lang="en-US" sz="2000">
                <a:ea typeface="Calibri"/>
                <a:cs typeface="Calibri"/>
              </a:rPr>
              <a:t>?</a:t>
            </a:r>
          </a:p>
          <a:p>
            <a:pPr algn="l"/>
            <a:endParaRPr lang="en-US">
              <a:ea typeface="Calibri"/>
              <a:cs typeface="Calibri"/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AC8C0BD6-882C-34CB-F181-67383D74A72C}"/>
              </a:ext>
            </a:extLst>
          </p:cNvPr>
          <p:cNvSpPr/>
          <p:nvPr/>
        </p:nvSpPr>
        <p:spPr>
          <a:xfrm>
            <a:off x="0" y="6387219"/>
            <a:ext cx="12192000" cy="47078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2">
                    <a:lumMod val="50000"/>
                  </a:schemeClr>
                </a:solidFill>
              </a:rPr>
              <a:t>Grundläggande som förening fyller i</a:t>
            </a:r>
            <a:endParaRPr lang="en-US" i="1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589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DC87ED-F8A5-0BF2-7764-7A0659898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A35A8A-8CEE-9CD5-4462-BE867AE02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>
                <a:latin typeface="Arial"/>
                <a:cs typeface="Arial"/>
              </a:rPr>
              <a:t>Nulägesanalys: Utmaningar</a:t>
            </a:r>
            <a:endParaRPr lang="en-US" b="1">
              <a:latin typeface="Arial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3F45FC-BB36-D834-C99D-00688E0565FF}"/>
              </a:ext>
            </a:extLst>
          </p:cNvPr>
          <p:cNvSpPr txBox="1"/>
          <p:nvPr/>
        </p:nvSpPr>
        <p:spPr>
          <a:xfrm>
            <a:off x="6570499" y="1841102"/>
            <a:ext cx="4770408" cy="405752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000" b="1" dirty="0" err="1">
                <a:ea typeface="Calibri"/>
                <a:cs typeface="Calibri"/>
              </a:rPr>
              <a:t>Instruktion</a:t>
            </a:r>
            <a:br>
              <a:rPr lang="en-US" sz="2000" dirty="0">
                <a:ea typeface="Calibri"/>
                <a:cs typeface="Calibri"/>
              </a:rPr>
            </a:br>
            <a:r>
              <a:rPr lang="en-US" sz="2000" dirty="0" err="1">
                <a:ea typeface="Calibri"/>
                <a:cs typeface="Calibri"/>
              </a:rPr>
              <a:t>Skriv</a:t>
            </a:r>
            <a:r>
              <a:rPr lang="en-US" sz="2000" dirty="0">
                <a:ea typeface="Calibri"/>
                <a:cs typeface="Calibri"/>
              </a:rPr>
              <a:t> </a:t>
            </a:r>
            <a:r>
              <a:rPr lang="en-US" sz="2000" dirty="0" err="1">
                <a:ea typeface="Calibri"/>
                <a:cs typeface="Calibri"/>
              </a:rPr>
              <a:t>en</a:t>
            </a:r>
            <a:r>
              <a:rPr lang="en-US" sz="2000" dirty="0">
                <a:ea typeface="Calibri"/>
                <a:cs typeface="Calibri"/>
              </a:rPr>
              <a:t> </a:t>
            </a:r>
            <a:r>
              <a:rPr lang="en-US" sz="2000" dirty="0" err="1">
                <a:ea typeface="Calibri"/>
                <a:cs typeface="Calibri"/>
              </a:rPr>
              <a:t>lista</a:t>
            </a:r>
            <a:r>
              <a:rPr lang="en-US" sz="2000" dirty="0">
                <a:ea typeface="Calibri"/>
                <a:cs typeface="Calibri"/>
              </a:rPr>
              <a:t> med era </a:t>
            </a:r>
            <a:r>
              <a:rPr lang="en-US" sz="2000" dirty="0" err="1">
                <a:ea typeface="Calibri"/>
                <a:cs typeface="Calibri"/>
              </a:rPr>
              <a:t>utmaningar</a:t>
            </a:r>
            <a:r>
              <a:rPr lang="en-US" sz="2000" dirty="0">
                <a:ea typeface="Calibri"/>
                <a:cs typeface="Calibri"/>
              </a:rPr>
              <a:t>. </a:t>
            </a:r>
            <a:br>
              <a:rPr lang="en-US" sz="2000" dirty="0">
                <a:ea typeface="Calibri"/>
                <a:cs typeface="Calibri"/>
              </a:rPr>
            </a:br>
            <a:r>
              <a:rPr lang="en-US" sz="2000" dirty="0" err="1">
                <a:ea typeface="Calibri"/>
                <a:cs typeface="Calibri"/>
              </a:rPr>
              <a:t>Frågorna</a:t>
            </a:r>
            <a:r>
              <a:rPr lang="en-US" sz="2000" dirty="0">
                <a:ea typeface="Calibri"/>
                <a:cs typeface="Calibri"/>
              </a:rPr>
              <a:t> </a:t>
            </a:r>
            <a:r>
              <a:rPr lang="en-US" sz="2000" dirty="0" err="1">
                <a:ea typeface="Calibri"/>
                <a:cs typeface="Calibri"/>
              </a:rPr>
              <a:t>nedan</a:t>
            </a:r>
            <a:r>
              <a:rPr lang="en-US" sz="2000" dirty="0">
                <a:ea typeface="Calibri"/>
                <a:cs typeface="Calibri"/>
              </a:rPr>
              <a:t> </a:t>
            </a:r>
            <a:r>
              <a:rPr lang="en-US" sz="2000" dirty="0" err="1">
                <a:ea typeface="Calibri"/>
                <a:cs typeface="Calibri"/>
              </a:rPr>
              <a:t>kan</a:t>
            </a:r>
            <a:r>
              <a:rPr lang="en-US" sz="2000" dirty="0">
                <a:ea typeface="Calibri"/>
                <a:cs typeface="Calibri"/>
              </a:rPr>
              <a:t> </a:t>
            </a:r>
            <a:r>
              <a:rPr lang="en-US" sz="2000" dirty="0" err="1">
                <a:ea typeface="Calibri"/>
                <a:cs typeface="Calibri"/>
              </a:rPr>
              <a:t>användas</a:t>
            </a:r>
            <a:r>
              <a:rPr lang="en-US" sz="2000" dirty="0">
                <a:ea typeface="Calibri"/>
                <a:cs typeface="Calibri"/>
              </a:rPr>
              <a:t> </a:t>
            </a:r>
            <a:r>
              <a:rPr lang="en-US" sz="2000" dirty="0" err="1">
                <a:ea typeface="Calibri"/>
                <a:cs typeface="Calibri"/>
              </a:rPr>
              <a:t>som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stöd</a:t>
            </a:r>
            <a:r>
              <a:rPr lang="en-US" sz="2000" dirty="0">
                <a:ea typeface="Calibri"/>
                <a:cs typeface="Calibri"/>
              </a:rPr>
              <a:t>.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000" dirty="0">
                <a:ea typeface="Calibri"/>
                <a:cs typeface="Calibri"/>
              </a:rPr>
              <a:t>Vad </a:t>
            </a:r>
            <a:r>
              <a:rPr lang="en-US" sz="2000" dirty="0" err="1">
                <a:ea typeface="Calibri"/>
                <a:cs typeface="Calibri"/>
              </a:rPr>
              <a:t>har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ni</a:t>
            </a:r>
            <a:r>
              <a:rPr lang="en-US" sz="2000" dirty="0">
                <a:ea typeface="Calibri"/>
                <a:cs typeface="Calibri"/>
              </a:rPr>
              <a:t> för </a:t>
            </a:r>
            <a:r>
              <a:rPr lang="en-US" sz="2000" dirty="0" err="1">
                <a:ea typeface="Calibri"/>
                <a:cs typeface="Calibri"/>
              </a:rPr>
              <a:t>utmaningar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som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förening</a:t>
            </a:r>
            <a:r>
              <a:rPr lang="en-US" sz="2000" dirty="0">
                <a:ea typeface="Calibri"/>
                <a:cs typeface="Calibri"/>
              </a:rPr>
              <a:t>  </a:t>
            </a:r>
            <a:r>
              <a:rPr lang="en-US" sz="2000" dirty="0" err="1">
                <a:ea typeface="Calibri"/>
                <a:cs typeface="Calibri"/>
              </a:rPr>
              <a:t>har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ni</a:t>
            </a:r>
            <a:r>
              <a:rPr lang="en-US" sz="2000" dirty="0">
                <a:ea typeface="Calibri"/>
                <a:cs typeface="Calibri"/>
              </a:rPr>
              <a:t> för </a:t>
            </a:r>
            <a:r>
              <a:rPr lang="en-US" sz="2000" dirty="0" err="1">
                <a:ea typeface="Calibri"/>
                <a:cs typeface="Calibri"/>
              </a:rPr>
              <a:t>utmaningar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som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förening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har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ni</a:t>
            </a:r>
            <a:r>
              <a:rPr lang="en-US" sz="2000" dirty="0">
                <a:ea typeface="Calibri"/>
                <a:cs typeface="Calibri"/>
              </a:rPr>
              <a:t> för </a:t>
            </a:r>
            <a:r>
              <a:rPr lang="en-US" sz="2000" dirty="0" err="1">
                <a:ea typeface="Calibri"/>
                <a:cs typeface="Calibri"/>
              </a:rPr>
              <a:t>utmaningar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som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förening</a:t>
            </a:r>
            <a:r>
              <a:rPr lang="en-US" sz="2000" dirty="0">
                <a:ea typeface="Calibri"/>
                <a:cs typeface="Calibri"/>
              </a:rPr>
              <a:t>?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000" dirty="0" err="1">
                <a:ea typeface="Calibri"/>
                <a:cs typeface="Calibri"/>
              </a:rPr>
              <a:t>Vilka</a:t>
            </a:r>
            <a:r>
              <a:rPr lang="en-US" sz="2000" dirty="0">
                <a:ea typeface="Calibri"/>
                <a:cs typeface="Calibri"/>
              </a:rPr>
              <a:t> hinder </a:t>
            </a:r>
            <a:r>
              <a:rPr lang="en-US" sz="2000" dirty="0" err="1">
                <a:ea typeface="Calibri"/>
                <a:cs typeface="Calibri"/>
              </a:rPr>
              <a:t>möter</a:t>
            </a:r>
            <a:r>
              <a:rPr lang="en-US" sz="2000" dirty="0">
                <a:ea typeface="Calibri"/>
                <a:cs typeface="Calibri"/>
              </a:rPr>
              <a:t> vi?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000" dirty="0" err="1">
                <a:ea typeface="Calibri"/>
                <a:cs typeface="Calibri"/>
              </a:rPr>
              <a:t>Organisatoriska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eller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ekonomiska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utmaningar</a:t>
            </a:r>
            <a:r>
              <a:rPr lang="en-US" sz="2000" dirty="0">
                <a:ea typeface="Calibri"/>
                <a:cs typeface="Calibri"/>
              </a:rPr>
              <a:t>: ex. </a:t>
            </a:r>
            <a:r>
              <a:rPr lang="en-US" sz="2000" dirty="0" err="1">
                <a:ea typeface="Calibri"/>
                <a:cs typeface="Calibri"/>
              </a:rPr>
              <a:t>ledarförsörjning</a:t>
            </a:r>
            <a:r>
              <a:rPr lang="en-US" sz="2000" dirty="0">
                <a:ea typeface="Calibri"/>
                <a:cs typeface="Calibri"/>
              </a:rPr>
              <a:t>, </a:t>
            </a:r>
            <a:r>
              <a:rPr lang="en-US" sz="2000" dirty="0" err="1">
                <a:ea typeface="Calibri"/>
                <a:cs typeface="Calibri"/>
              </a:rPr>
              <a:t>medlemsutveckling</a:t>
            </a:r>
            <a:r>
              <a:rPr lang="en-US" sz="2000" dirty="0">
                <a:ea typeface="Calibri"/>
                <a:cs typeface="Calibri"/>
              </a:rPr>
              <a:t>, </a:t>
            </a:r>
            <a:r>
              <a:rPr lang="en-US" sz="2000" dirty="0" err="1">
                <a:ea typeface="Calibri"/>
                <a:cs typeface="Calibri"/>
              </a:rPr>
              <a:t>anläggningar</a:t>
            </a:r>
            <a:r>
              <a:rPr lang="en-US" sz="2000" dirty="0">
                <a:ea typeface="Calibri"/>
                <a:cs typeface="Calibri"/>
              </a:rPr>
              <a:t>, </a:t>
            </a:r>
            <a:r>
              <a:rPr lang="en-US" sz="2000" dirty="0" err="1">
                <a:ea typeface="Calibri"/>
                <a:cs typeface="Calibri"/>
              </a:rPr>
              <a:t>sponsorer</a:t>
            </a:r>
            <a:r>
              <a:rPr lang="en-US" sz="2000" dirty="0">
                <a:ea typeface="Calibri"/>
                <a:cs typeface="Calibri"/>
              </a:rPr>
              <a:t>.</a:t>
            </a:r>
          </a:p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000" dirty="0">
                <a:ea typeface="Calibri"/>
                <a:cs typeface="Calibri"/>
              </a:rPr>
              <a:t>Vad </a:t>
            </a:r>
            <a:r>
              <a:rPr lang="en-US" sz="2000" dirty="0" err="1">
                <a:ea typeface="Calibri"/>
                <a:cs typeface="Calibri"/>
              </a:rPr>
              <a:t>riskerar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att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bromsa</a:t>
            </a:r>
            <a:r>
              <a:rPr lang="en-US" sz="2000" dirty="0">
                <a:ea typeface="Calibri"/>
                <a:cs typeface="Calibri"/>
              </a:rPr>
              <a:t> </a:t>
            </a:r>
            <a:r>
              <a:rPr lang="en-US" sz="2000" dirty="0" err="1">
                <a:ea typeface="Calibri"/>
                <a:cs typeface="Calibri"/>
              </a:rPr>
              <a:t>utvecklingen</a:t>
            </a:r>
            <a:r>
              <a:rPr lang="en-US" sz="2000" dirty="0">
                <a:ea typeface="Calibri"/>
                <a:cs typeface="Calibri"/>
              </a:rPr>
              <a:t>?</a:t>
            </a: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413A4E4E-DED5-59F3-547A-C6C82015E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02707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/>
            <a:r>
              <a:rPr lang="en-US" dirty="0">
                <a:ea typeface="Calibri"/>
                <a:cs typeface="Calibri"/>
              </a:rPr>
              <a:t>XX</a:t>
            </a:r>
          </a:p>
          <a:p>
            <a:pPr marL="342900" indent="-342900"/>
            <a:r>
              <a:rPr lang="en-US" dirty="0">
                <a:ea typeface="Calibri"/>
                <a:cs typeface="Calibri"/>
              </a:rPr>
              <a:t>XX</a:t>
            </a:r>
          </a:p>
          <a:p>
            <a:pPr marL="342900" indent="-342900"/>
            <a:r>
              <a:rPr lang="en-US" dirty="0">
                <a:ea typeface="Calibri"/>
                <a:cs typeface="Calibri"/>
              </a:rPr>
              <a:t>XX</a:t>
            </a:r>
            <a:endParaRPr lang="en-US" sz="2400" dirty="0">
              <a:ea typeface="Calibri" panose="020F0502020204030204"/>
              <a:cs typeface="Calibri" panose="020F0502020204030204"/>
            </a:endParaRPr>
          </a:p>
          <a:p>
            <a:r>
              <a:rPr lang="en-US" dirty="0">
                <a:ea typeface="Calibri" panose="020F0502020204030204"/>
                <a:cs typeface="Calibri" panose="020F0502020204030204"/>
              </a:rPr>
              <a:t>-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2BCB00E-5BD1-97A1-7259-E9CA32E35A0C}"/>
              </a:ext>
            </a:extLst>
          </p:cNvPr>
          <p:cNvSpPr/>
          <p:nvPr/>
        </p:nvSpPr>
        <p:spPr>
          <a:xfrm>
            <a:off x="0" y="6387219"/>
            <a:ext cx="12192000" cy="47078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2">
                    <a:lumMod val="50000"/>
                  </a:schemeClr>
                </a:solidFill>
              </a:rPr>
              <a:t>Grundläggande som förening fyller i</a:t>
            </a:r>
            <a:endParaRPr lang="en-US" i="1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899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9806"/>
            <a:ext cx="10515600" cy="1325563"/>
          </a:xfrm>
        </p:spPr>
        <p:txBody>
          <a:bodyPr>
            <a:normAutofit/>
          </a:bodyPr>
          <a:lstStyle/>
          <a:p>
            <a:r>
              <a:rPr sz="4000" b="1" err="1">
                <a:latin typeface="Arial" panose="020B0604020202020204" pitchFamily="34" charset="0"/>
                <a:cs typeface="Arial" panose="020B0604020202020204" pitchFamily="34" charset="0"/>
              </a:rPr>
              <a:t>Strategiska</a:t>
            </a:r>
            <a:r>
              <a:rPr sz="40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4000" b="1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sz="4000" b="1" err="1">
                <a:latin typeface="Arial" panose="020B0604020202020204" pitchFamily="34" charset="0"/>
                <a:cs typeface="Arial" panose="020B0604020202020204" pitchFamily="34" charset="0"/>
              </a:rPr>
              <a:t>okusområden</a:t>
            </a:r>
            <a:endParaRPr sz="4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5380"/>
            <a:ext cx="6451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400" dirty="0" err="1"/>
              <a:t>Utgå</a:t>
            </a:r>
            <a:r>
              <a:rPr lang="en-US" sz="1400" dirty="0"/>
              <a:t> </a:t>
            </a:r>
            <a:r>
              <a:rPr lang="en-US" sz="1400" dirty="0" err="1"/>
              <a:t>från</a:t>
            </a:r>
            <a:r>
              <a:rPr lang="en-US" sz="1400" dirty="0"/>
              <a:t> de </a:t>
            </a:r>
            <a:r>
              <a:rPr lang="en-US" sz="1400" dirty="0" err="1"/>
              <a:t>styrkor</a:t>
            </a:r>
            <a:r>
              <a:rPr lang="en-US" sz="1400" dirty="0"/>
              <a:t> och </a:t>
            </a:r>
            <a:r>
              <a:rPr lang="en-US" sz="1400" dirty="0" err="1"/>
              <a:t>utmaningar</a:t>
            </a:r>
            <a:r>
              <a:rPr lang="en-US" sz="1400" dirty="0"/>
              <a:t> </a:t>
            </a:r>
            <a:r>
              <a:rPr lang="en-US" sz="1400" dirty="0" err="1"/>
              <a:t>ni</a:t>
            </a:r>
            <a:r>
              <a:rPr lang="en-US" sz="1400" dirty="0"/>
              <a:t> </a:t>
            </a:r>
            <a:r>
              <a:rPr lang="en-US" sz="1400" dirty="0" err="1"/>
              <a:t>har</a:t>
            </a:r>
            <a:r>
              <a:rPr lang="en-US" sz="1400" dirty="0"/>
              <a:t> sett </a:t>
            </a:r>
            <a:r>
              <a:rPr lang="en-US" sz="1400" dirty="0" err="1"/>
              <a:t>i</a:t>
            </a:r>
            <a:r>
              <a:rPr lang="en-US" sz="1400" dirty="0"/>
              <a:t> er </a:t>
            </a:r>
            <a:r>
              <a:rPr lang="en-US" sz="1400" dirty="0" err="1"/>
              <a:t>förening</a:t>
            </a:r>
            <a:r>
              <a:rPr lang="en-US" sz="1400" dirty="0"/>
              <a:t>. </a:t>
            </a:r>
            <a:r>
              <a:rPr lang="en-US" sz="1400" dirty="0" err="1"/>
              <a:t>Fundera</a:t>
            </a:r>
            <a:r>
              <a:rPr lang="en-US" sz="1400" dirty="0"/>
              <a:t> </a:t>
            </a:r>
            <a:r>
              <a:rPr lang="en-US" sz="1400" dirty="0" err="1"/>
              <a:t>på</a:t>
            </a:r>
            <a:r>
              <a:rPr lang="en-US" sz="1400" dirty="0"/>
              <a:t> </a:t>
            </a:r>
            <a:r>
              <a:rPr lang="en-US" sz="1400" dirty="0" err="1"/>
              <a:t>vilka</a:t>
            </a:r>
            <a:r>
              <a:rPr lang="en-US" sz="1400" dirty="0"/>
              <a:t> </a:t>
            </a:r>
            <a:r>
              <a:rPr lang="en-US" sz="1400" dirty="0" err="1"/>
              <a:t>områden</a:t>
            </a:r>
            <a:r>
              <a:rPr lang="en-US" sz="1400" dirty="0"/>
              <a:t> </a:t>
            </a:r>
            <a:r>
              <a:rPr lang="en-US" sz="1400" dirty="0" err="1"/>
              <a:t>som</a:t>
            </a:r>
            <a:r>
              <a:rPr lang="en-US" sz="1400" dirty="0"/>
              <a:t> </a:t>
            </a:r>
            <a:r>
              <a:rPr lang="en-US" sz="1400" dirty="0" err="1"/>
              <a:t>är</a:t>
            </a:r>
            <a:r>
              <a:rPr lang="en-US" sz="1400" dirty="0"/>
              <a:t> </a:t>
            </a:r>
            <a:r>
              <a:rPr lang="en-US" sz="1400" dirty="0" err="1"/>
              <a:t>viktigast</a:t>
            </a:r>
            <a:r>
              <a:rPr lang="en-US" sz="1400" dirty="0"/>
              <a:t> </a:t>
            </a:r>
            <a:r>
              <a:rPr lang="en-US" sz="1400" dirty="0" err="1"/>
              <a:t>att</a:t>
            </a:r>
            <a:r>
              <a:rPr lang="en-US" sz="1400" dirty="0"/>
              <a:t> </a:t>
            </a:r>
            <a:r>
              <a:rPr lang="en-US" sz="1400" dirty="0" err="1"/>
              <a:t>utveckla</a:t>
            </a:r>
            <a:r>
              <a:rPr lang="en-US" sz="1400" dirty="0"/>
              <a:t> för </a:t>
            </a:r>
            <a:r>
              <a:rPr lang="en-US" sz="1400" dirty="0" err="1"/>
              <a:t>att</a:t>
            </a:r>
            <a:r>
              <a:rPr lang="en-US" sz="1400" dirty="0"/>
              <a:t> </a:t>
            </a:r>
            <a:r>
              <a:rPr lang="en-US" sz="1400" dirty="0" err="1"/>
              <a:t>skapa</a:t>
            </a:r>
            <a:r>
              <a:rPr lang="en-US" sz="1400" dirty="0"/>
              <a:t> </a:t>
            </a:r>
            <a:r>
              <a:rPr lang="en-US" sz="1400" dirty="0" err="1"/>
              <a:t>en</a:t>
            </a:r>
            <a:r>
              <a:rPr lang="en-US" sz="1400" dirty="0"/>
              <a:t> stark och </a:t>
            </a:r>
            <a:r>
              <a:rPr lang="en-US" sz="1400" dirty="0" err="1"/>
              <a:t>hållbar</a:t>
            </a:r>
            <a:r>
              <a:rPr lang="en-US" sz="1400" dirty="0"/>
              <a:t> </a:t>
            </a:r>
            <a:r>
              <a:rPr lang="en-US" sz="1400" dirty="0" err="1"/>
              <a:t>förening</a:t>
            </a:r>
            <a:r>
              <a:rPr lang="en-US" sz="1400" dirty="0"/>
              <a:t> </a:t>
            </a:r>
            <a:r>
              <a:rPr lang="en-US" sz="1400" dirty="0" err="1"/>
              <a:t>på</a:t>
            </a:r>
            <a:r>
              <a:rPr lang="en-US" sz="1400" dirty="0"/>
              <a:t> </a:t>
            </a:r>
            <a:r>
              <a:rPr lang="en-US" sz="1400" dirty="0" err="1"/>
              <a:t>sikt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r>
              <a:rPr lang="en-US" sz="1400" dirty="0" err="1"/>
              <a:t>Välj</a:t>
            </a:r>
            <a:r>
              <a:rPr lang="en-US" sz="1400" dirty="0"/>
              <a:t> </a:t>
            </a:r>
            <a:r>
              <a:rPr lang="en-US" sz="1400" dirty="0" err="1"/>
              <a:t>ut</a:t>
            </a:r>
            <a:r>
              <a:rPr lang="en-US" sz="1400" dirty="0"/>
              <a:t> 3–5 </a:t>
            </a:r>
            <a:r>
              <a:rPr lang="en-US" sz="1400" dirty="0" err="1"/>
              <a:t>fokusområden</a:t>
            </a:r>
            <a:r>
              <a:rPr lang="en-US" sz="1400" dirty="0"/>
              <a:t>, till </a:t>
            </a:r>
            <a:r>
              <a:rPr lang="en-US" sz="1400" dirty="0" err="1"/>
              <a:t>exempel</a:t>
            </a:r>
            <a:r>
              <a:rPr lang="en-US" sz="1400" dirty="0"/>
              <a:t> </a:t>
            </a:r>
            <a:r>
              <a:rPr lang="en-US" sz="1400" dirty="0" err="1"/>
              <a:t>rekrytering</a:t>
            </a:r>
            <a:r>
              <a:rPr lang="en-US" sz="1400" dirty="0"/>
              <a:t>, </a:t>
            </a:r>
            <a:r>
              <a:rPr lang="en-US" sz="1400" dirty="0" err="1"/>
              <a:t>ledarskap</a:t>
            </a:r>
            <a:r>
              <a:rPr lang="en-US" sz="1400" dirty="0"/>
              <a:t>, </a:t>
            </a:r>
            <a:r>
              <a:rPr lang="en-US" sz="1400" dirty="0" err="1"/>
              <a:t>ekonomi</a:t>
            </a:r>
            <a:r>
              <a:rPr lang="en-US" sz="1400" dirty="0"/>
              <a:t>, </a:t>
            </a:r>
            <a:r>
              <a:rPr lang="en-US" sz="1400" dirty="0" err="1"/>
              <a:t>tränare</a:t>
            </a:r>
            <a:r>
              <a:rPr lang="en-US" sz="1400" dirty="0"/>
              <a:t> </a:t>
            </a:r>
            <a:r>
              <a:rPr lang="en-US" sz="1400" dirty="0" err="1"/>
              <a:t>eller</a:t>
            </a:r>
            <a:r>
              <a:rPr lang="en-US" sz="1400" dirty="0"/>
              <a:t> </a:t>
            </a:r>
            <a:r>
              <a:rPr lang="en-US" sz="1400" dirty="0" err="1"/>
              <a:t>gemenskap</a:t>
            </a:r>
            <a:r>
              <a:rPr lang="en-US" sz="1400" dirty="0"/>
              <a:t>. För </a:t>
            </a:r>
            <a:r>
              <a:rPr lang="en-US" sz="1400" dirty="0" err="1"/>
              <a:t>många</a:t>
            </a:r>
            <a:r>
              <a:rPr lang="en-US" sz="1400" dirty="0"/>
              <a:t> </a:t>
            </a:r>
            <a:r>
              <a:rPr lang="en-US" sz="1400" dirty="0" err="1"/>
              <a:t>områden</a:t>
            </a:r>
            <a:r>
              <a:rPr lang="en-US" sz="1400" dirty="0"/>
              <a:t> </a:t>
            </a:r>
            <a:r>
              <a:rPr lang="en-US" sz="1400" dirty="0" err="1"/>
              <a:t>gör</a:t>
            </a:r>
            <a:r>
              <a:rPr lang="en-US" sz="1400" dirty="0"/>
              <a:t> det </a:t>
            </a:r>
            <a:r>
              <a:rPr lang="en-US" sz="1400" dirty="0" err="1"/>
              <a:t>svårt</a:t>
            </a:r>
            <a:r>
              <a:rPr lang="en-US" sz="1400" dirty="0"/>
              <a:t> </a:t>
            </a:r>
            <a:r>
              <a:rPr lang="en-US" sz="1400" dirty="0" err="1"/>
              <a:t>attfokusera</a:t>
            </a:r>
            <a:r>
              <a:rPr lang="en-US" sz="1400" dirty="0"/>
              <a:t> och </a:t>
            </a:r>
            <a:r>
              <a:rPr lang="en-US" sz="1400" dirty="0" err="1"/>
              <a:t>driva</a:t>
            </a:r>
            <a:r>
              <a:rPr lang="en-US" sz="1400" dirty="0"/>
              <a:t> </a:t>
            </a:r>
            <a:r>
              <a:rPr lang="en-US" sz="1400" dirty="0" err="1"/>
              <a:t>utvecklingen</a:t>
            </a:r>
            <a:r>
              <a:rPr lang="en-US" sz="1400" dirty="0"/>
              <a:t> </a:t>
            </a:r>
            <a:r>
              <a:rPr lang="en-US" sz="1400" dirty="0" err="1"/>
              <a:t>framåt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r>
              <a:rPr lang="en-US" sz="1400" dirty="0" err="1"/>
              <a:t>Sätt</a:t>
            </a:r>
            <a:r>
              <a:rPr lang="en-US" sz="1400" dirty="0"/>
              <a:t> sedan </a:t>
            </a:r>
            <a:r>
              <a:rPr lang="en-US" sz="1400" dirty="0" err="1"/>
              <a:t>tydliga</a:t>
            </a:r>
            <a:r>
              <a:rPr lang="en-US" sz="1400" dirty="0"/>
              <a:t> och </a:t>
            </a:r>
            <a:r>
              <a:rPr lang="en-US" sz="1400" dirty="0" err="1"/>
              <a:t>konkreta</a:t>
            </a:r>
            <a:r>
              <a:rPr lang="en-US" sz="1400" dirty="0"/>
              <a:t> </a:t>
            </a:r>
            <a:r>
              <a:rPr lang="en-US" sz="1400" dirty="0" err="1"/>
              <a:t>mål</a:t>
            </a:r>
            <a:r>
              <a:rPr lang="en-US" sz="1400" dirty="0"/>
              <a:t> för </a:t>
            </a:r>
            <a:r>
              <a:rPr lang="en-US" sz="1400" dirty="0" err="1"/>
              <a:t>varje</a:t>
            </a:r>
            <a:r>
              <a:rPr lang="en-US" sz="1400" dirty="0"/>
              <a:t> </a:t>
            </a:r>
            <a:r>
              <a:rPr lang="en-US" sz="1400" dirty="0" err="1"/>
              <a:t>område</a:t>
            </a:r>
            <a:r>
              <a:rPr lang="en-US" sz="1400" dirty="0"/>
              <a:t>. </a:t>
            </a:r>
            <a:r>
              <a:rPr lang="en-US" sz="1400" dirty="0" err="1"/>
              <a:t>Använd</a:t>
            </a:r>
            <a:r>
              <a:rPr lang="en-US" sz="1400" dirty="0"/>
              <a:t> </a:t>
            </a:r>
            <a:r>
              <a:rPr lang="en-US" sz="1400" dirty="0" err="1"/>
              <a:t>gärna</a:t>
            </a:r>
            <a:r>
              <a:rPr lang="en-US" sz="1400" dirty="0"/>
              <a:t> SMART-</a:t>
            </a:r>
            <a:r>
              <a:rPr lang="en-US" sz="1400" dirty="0" err="1"/>
              <a:t>modellen</a:t>
            </a:r>
            <a:r>
              <a:rPr lang="en-US" sz="1400" dirty="0"/>
              <a:t> – </a:t>
            </a:r>
            <a:r>
              <a:rPr lang="en-US" sz="1400" dirty="0" err="1"/>
              <a:t>målen</a:t>
            </a:r>
            <a:r>
              <a:rPr lang="en-US" sz="1400" dirty="0"/>
              <a:t> ska </a:t>
            </a:r>
            <a:r>
              <a:rPr lang="en-US" sz="1400" dirty="0" err="1"/>
              <a:t>vara</a:t>
            </a:r>
            <a:r>
              <a:rPr lang="en-US" sz="1400" dirty="0"/>
              <a:t> </a:t>
            </a:r>
            <a:r>
              <a:rPr lang="en-US" sz="1400" dirty="0" err="1"/>
              <a:t>tydliga</a:t>
            </a:r>
            <a:r>
              <a:rPr lang="en-US" sz="1400" dirty="0"/>
              <a:t>, </a:t>
            </a:r>
            <a:r>
              <a:rPr lang="en-US" sz="1400" dirty="0" err="1"/>
              <a:t>möjliga</a:t>
            </a:r>
            <a:r>
              <a:rPr lang="en-US" sz="1400" dirty="0"/>
              <a:t> </a:t>
            </a:r>
            <a:r>
              <a:rPr lang="en-US" sz="1400" dirty="0" err="1"/>
              <a:t>att</a:t>
            </a:r>
            <a:r>
              <a:rPr lang="en-US" sz="1400" dirty="0"/>
              <a:t> </a:t>
            </a:r>
            <a:r>
              <a:rPr lang="en-US" sz="1400" dirty="0" err="1"/>
              <a:t>följa</a:t>
            </a:r>
            <a:r>
              <a:rPr lang="en-US" sz="1400" dirty="0"/>
              <a:t> </a:t>
            </a:r>
            <a:r>
              <a:rPr lang="en-US" sz="1400" dirty="0" err="1"/>
              <a:t>upp</a:t>
            </a:r>
            <a:r>
              <a:rPr lang="en-US" sz="1400" dirty="0"/>
              <a:t>, </a:t>
            </a:r>
            <a:r>
              <a:rPr lang="en-US" sz="1400" dirty="0" err="1"/>
              <a:t>realistiskaoch</a:t>
            </a:r>
            <a:r>
              <a:rPr lang="en-US" sz="1400" dirty="0"/>
              <a:t> ha </a:t>
            </a:r>
            <a:r>
              <a:rPr lang="en-US" sz="1400" dirty="0" err="1"/>
              <a:t>en</a:t>
            </a:r>
            <a:r>
              <a:rPr lang="en-US" sz="1400" dirty="0"/>
              <a:t> </a:t>
            </a:r>
            <a:r>
              <a:rPr lang="en-US" sz="1400" dirty="0" err="1"/>
              <a:t>tidsplan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r>
              <a:rPr lang="en-US" sz="1400" dirty="0" err="1"/>
              <a:t>Exempel</a:t>
            </a:r>
            <a:r>
              <a:rPr lang="en-US" sz="1400" dirty="0"/>
              <a:t> </a:t>
            </a:r>
            <a:r>
              <a:rPr lang="en-US" sz="1400" dirty="0" err="1"/>
              <a:t>på</a:t>
            </a:r>
            <a:r>
              <a:rPr lang="en-US" sz="1400" dirty="0"/>
              <a:t> </a:t>
            </a:r>
            <a:r>
              <a:rPr lang="en-US" sz="1400" dirty="0" err="1"/>
              <a:t>långsiktiga</a:t>
            </a:r>
            <a:r>
              <a:rPr lang="en-US" sz="1400" dirty="0"/>
              <a:t> </a:t>
            </a:r>
            <a:r>
              <a:rPr lang="en-US" sz="1400" dirty="0" err="1"/>
              <a:t>mål</a:t>
            </a:r>
            <a:r>
              <a:rPr lang="en-US" sz="1400" dirty="0"/>
              <a:t>:</a:t>
            </a:r>
          </a:p>
          <a:p>
            <a:pPr lvl="0"/>
            <a:r>
              <a:rPr lang="en-US" sz="1400" dirty="0"/>
              <a:t>Öka </a:t>
            </a:r>
            <a:r>
              <a:rPr lang="en-US" sz="1400" dirty="0" err="1"/>
              <a:t>medlemsantalet</a:t>
            </a:r>
            <a:r>
              <a:rPr lang="en-US" sz="1400" dirty="0"/>
              <a:t> med 30 % </a:t>
            </a:r>
            <a:r>
              <a:rPr lang="en-US" sz="1400" dirty="0" err="1"/>
              <a:t>inom</a:t>
            </a:r>
            <a:r>
              <a:rPr lang="en-US" sz="1400" dirty="0"/>
              <a:t> </a:t>
            </a:r>
            <a:r>
              <a:rPr lang="en-US" sz="1400" dirty="0" err="1"/>
              <a:t>tre</a:t>
            </a:r>
            <a:r>
              <a:rPr lang="en-US" sz="1400" dirty="0"/>
              <a:t> </a:t>
            </a:r>
            <a:r>
              <a:rPr lang="en-US" sz="1400" dirty="0" err="1"/>
              <a:t>år</a:t>
            </a:r>
            <a:r>
              <a:rPr lang="en-US" sz="1400" dirty="0"/>
              <a:t>. </a:t>
            </a:r>
          </a:p>
          <a:p>
            <a:pPr lvl="0"/>
            <a:r>
              <a:rPr lang="en-US" sz="1400" dirty="0" err="1"/>
              <a:t>Bygga</a:t>
            </a:r>
            <a:r>
              <a:rPr lang="en-US" sz="1400" dirty="0"/>
              <a:t> </a:t>
            </a:r>
            <a:r>
              <a:rPr lang="en-US" sz="1400" dirty="0" err="1"/>
              <a:t>upp</a:t>
            </a:r>
            <a:r>
              <a:rPr lang="en-US" sz="1400" dirty="0"/>
              <a:t> </a:t>
            </a:r>
            <a:r>
              <a:rPr lang="en-US" sz="1400" dirty="0" err="1"/>
              <a:t>en</a:t>
            </a:r>
            <a:r>
              <a:rPr lang="en-US" sz="1400" dirty="0"/>
              <a:t> </a:t>
            </a:r>
            <a:r>
              <a:rPr lang="en-US" sz="1400" dirty="0" err="1"/>
              <a:t>stabil</a:t>
            </a:r>
            <a:r>
              <a:rPr lang="en-US" sz="1400" dirty="0"/>
              <a:t> </a:t>
            </a:r>
            <a:r>
              <a:rPr lang="en-US" sz="1400" dirty="0" err="1"/>
              <a:t>tränargrupp</a:t>
            </a:r>
            <a:r>
              <a:rPr lang="en-US" sz="1400" dirty="0"/>
              <a:t> med </a:t>
            </a:r>
            <a:r>
              <a:rPr lang="en-US" sz="1400" dirty="0" err="1"/>
              <a:t>minst</a:t>
            </a:r>
            <a:r>
              <a:rPr lang="en-US" sz="1400" dirty="0"/>
              <a:t> X </a:t>
            </a:r>
            <a:r>
              <a:rPr lang="en-US" sz="1400" dirty="0" err="1"/>
              <a:t>utbildade</a:t>
            </a:r>
            <a:r>
              <a:rPr lang="en-US" sz="1400" dirty="0"/>
              <a:t> </a:t>
            </a:r>
            <a:r>
              <a:rPr lang="en-US" sz="1400" dirty="0" err="1"/>
              <a:t>tränare</a:t>
            </a:r>
            <a:r>
              <a:rPr lang="en-US" sz="1400" dirty="0"/>
              <a:t> </a:t>
            </a:r>
            <a:r>
              <a:rPr lang="en-US" sz="1400" dirty="0" err="1"/>
              <a:t>inom</a:t>
            </a:r>
            <a:r>
              <a:rPr lang="en-US" sz="1400" dirty="0"/>
              <a:t> </a:t>
            </a:r>
            <a:r>
              <a:rPr lang="en-US" sz="1400" dirty="0" err="1"/>
              <a:t>fyra</a:t>
            </a:r>
            <a:r>
              <a:rPr lang="en-US" sz="1400" dirty="0"/>
              <a:t> </a:t>
            </a:r>
            <a:r>
              <a:rPr lang="en-US" sz="1400" dirty="0" err="1"/>
              <a:t>år</a:t>
            </a:r>
            <a:r>
              <a:rPr lang="en-US" sz="1400" dirty="0"/>
              <a:t>. </a:t>
            </a:r>
          </a:p>
          <a:p>
            <a:pPr lvl="0"/>
            <a:r>
              <a:rPr lang="en-US" sz="1400" dirty="0"/>
              <a:t>Skapa </a:t>
            </a:r>
            <a:r>
              <a:rPr lang="en-US" sz="1400" dirty="0" err="1"/>
              <a:t>en</a:t>
            </a:r>
            <a:r>
              <a:rPr lang="en-US" sz="1400" dirty="0"/>
              <a:t> </a:t>
            </a:r>
            <a:r>
              <a:rPr lang="en-US" sz="1400" dirty="0" err="1"/>
              <a:t>ekonomi</a:t>
            </a:r>
            <a:r>
              <a:rPr lang="en-US" sz="1400" dirty="0"/>
              <a:t> med </a:t>
            </a:r>
            <a:r>
              <a:rPr lang="en-US" sz="1400" dirty="0" err="1"/>
              <a:t>buffert</a:t>
            </a:r>
            <a:r>
              <a:rPr lang="en-US" sz="1400" dirty="0"/>
              <a:t> </a:t>
            </a:r>
            <a:r>
              <a:rPr lang="en-US" sz="1400" dirty="0" err="1"/>
              <a:t>som</a:t>
            </a:r>
            <a:r>
              <a:rPr lang="en-US" sz="1400" dirty="0"/>
              <a:t> </a:t>
            </a:r>
            <a:r>
              <a:rPr lang="en-US" sz="1400" dirty="0" err="1"/>
              <a:t>täcker</a:t>
            </a:r>
            <a:r>
              <a:rPr lang="en-US" sz="1400" dirty="0"/>
              <a:t> sex </a:t>
            </a:r>
            <a:r>
              <a:rPr lang="en-US" sz="1400" dirty="0" err="1"/>
              <a:t>månaders</a:t>
            </a:r>
            <a:r>
              <a:rPr lang="en-US" sz="1400" dirty="0"/>
              <a:t> </a:t>
            </a:r>
            <a:r>
              <a:rPr lang="en-US" sz="1400" dirty="0" err="1"/>
              <a:t>kostnader</a:t>
            </a:r>
            <a:r>
              <a:rPr lang="en-US" sz="1400" dirty="0"/>
              <a:t> </a:t>
            </a:r>
            <a:r>
              <a:rPr lang="en-US" sz="1400" dirty="0" err="1"/>
              <a:t>inom</a:t>
            </a:r>
            <a:r>
              <a:rPr lang="en-US" sz="1400" dirty="0"/>
              <a:t> fem </a:t>
            </a:r>
            <a:r>
              <a:rPr lang="en-US" sz="1400" dirty="0" err="1"/>
              <a:t>år</a:t>
            </a:r>
            <a:r>
              <a:rPr lang="en-US" sz="1400" dirty="0"/>
              <a:t>.  </a:t>
            </a:r>
          </a:p>
          <a:p>
            <a:pPr lvl="0"/>
            <a:r>
              <a:rPr lang="en-US" sz="1400" dirty="0"/>
              <a:t>Öka </a:t>
            </a:r>
            <a:r>
              <a:rPr lang="en-US" sz="1400" dirty="0" err="1"/>
              <a:t>andelen</a:t>
            </a:r>
            <a:r>
              <a:rPr lang="en-US" sz="1400" dirty="0"/>
              <a:t> </a:t>
            </a:r>
            <a:r>
              <a:rPr lang="en-US" sz="1400" dirty="0" err="1"/>
              <a:t>aktiva</a:t>
            </a:r>
            <a:r>
              <a:rPr lang="en-US" sz="1400" dirty="0"/>
              <a:t> </a:t>
            </a:r>
            <a:r>
              <a:rPr lang="en-US" sz="1400" dirty="0" err="1"/>
              <a:t>som</a:t>
            </a:r>
            <a:r>
              <a:rPr lang="en-US" sz="1400" dirty="0"/>
              <a:t> </a:t>
            </a:r>
            <a:r>
              <a:rPr lang="en-US" sz="1400" dirty="0" err="1"/>
              <a:t>stannar</a:t>
            </a:r>
            <a:r>
              <a:rPr lang="en-US" sz="1400" dirty="0"/>
              <a:t> </a:t>
            </a:r>
            <a:r>
              <a:rPr lang="en-US" sz="1400" dirty="0" err="1"/>
              <a:t>kvar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föreningen</a:t>
            </a:r>
            <a:r>
              <a:rPr lang="en-US" sz="1400" dirty="0"/>
              <a:t> </a:t>
            </a:r>
            <a:r>
              <a:rPr lang="en-US" sz="1400" dirty="0" err="1"/>
              <a:t>från</a:t>
            </a:r>
            <a:r>
              <a:rPr lang="en-US" sz="1400" dirty="0"/>
              <a:t> junior till senior </a:t>
            </a:r>
            <a:r>
              <a:rPr lang="en-US" sz="1400" dirty="0" err="1"/>
              <a:t>nivå</a:t>
            </a:r>
            <a:r>
              <a:rPr lang="en-US" sz="1400" dirty="0"/>
              <a:t> </a:t>
            </a:r>
            <a:r>
              <a:rPr lang="en-US" sz="1400" dirty="0" err="1"/>
              <a:t>inom</a:t>
            </a:r>
            <a:r>
              <a:rPr lang="en-US" sz="1400" dirty="0"/>
              <a:t> </a:t>
            </a:r>
            <a:r>
              <a:rPr lang="en-US" sz="1400" dirty="0" err="1"/>
              <a:t>tre</a:t>
            </a:r>
            <a:r>
              <a:rPr lang="en-US" sz="1400" dirty="0"/>
              <a:t> </a:t>
            </a:r>
            <a:r>
              <a:rPr lang="en-US" sz="1400" dirty="0" err="1"/>
              <a:t>år</a:t>
            </a:r>
            <a:r>
              <a:rPr lang="en-US" sz="1400" dirty="0"/>
              <a:t>. 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 err="1"/>
              <a:t>Fokusområdena</a:t>
            </a:r>
            <a:r>
              <a:rPr lang="en-US" sz="1400" dirty="0"/>
              <a:t> </a:t>
            </a:r>
            <a:r>
              <a:rPr lang="en-US" sz="1400" dirty="0" err="1"/>
              <a:t>hjälper</a:t>
            </a:r>
            <a:r>
              <a:rPr lang="en-US" sz="1400" dirty="0"/>
              <a:t> er </a:t>
            </a:r>
            <a:r>
              <a:rPr lang="en-US" sz="1400" dirty="0" err="1"/>
              <a:t>att</a:t>
            </a:r>
            <a:r>
              <a:rPr lang="en-US" sz="1400" dirty="0"/>
              <a:t> </a:t>
            </a:r>
            <a:r>
              <a:rPr lang="en-US" sz="1400" dirty="0" err="1"/>
              <a:t>prioritera</a:t>
            </a:r>
            <a:r>
              <a:rPr lang="en-US" sz="1400" dirty="0"/>
              <a:t> </a:t>
            </a:r>
            <a:r>
              <a:rPr lang="en-US" sz="1400" dirty="0" err="1"/>
              <a:t>rätt</a:t>
            </a:r>
            <a:r>
              <a:rPr lang="en-US" sz="1400" dirty="0"/>
              <a:t> </a:t>
            </a:r>
            <a:r>
              <a:rPr lang="en-US" sz="1400" dirty="0" err="1"/>
              <a:t>insatser</a:t>
            </a:r>
            <a:r>
              <a:rPr lang="en-US" sz="1400" dirty="0"/>
              <a:t> och </a:t>
            </a:r>
            <a:r>
              <a:rPr lang="en-US" sz="1400" dirty="0" err="1"/>
              <a:t>utveckla</a:t>
            </a:r>
            <a:r>
              <a:rPr lang="en-US" sz="1400" dirty="0"/>
              <a:t> </a:t>
            </a:r>
            <a:r>
              <a:rPr lang="en-US" sz="1400" dirty="0" err="1"/>
              <a:t>föreningen</a:t>
            </a:r>
            <a:r>
              <a:rPr lang="en-US" sz="1400" dirty="0"/>
              <a:t> </a:t>
            </a:r>
            <a:r>
              <a:rPr lang="en-US" sz="1400" dirty="0" err="1"/>
              <a:t>steg</a:t>
            </a:r>
            <a:r>
              <a:rPr lang="en-US" sz="1400" dirty="0"/>
              <a:t> för </a:t>
            </a:r>
            <a:r>
              <a:rPr lang="en-US" sz="1400" dirty="0" err="1"/>
              <a:t>steg</a:t>
            </a:r>
            <a:r>
              <a:rPr lang="en-US" sz="1400" dirty="0"/>
              <a:t> </a:t>
            </a:r>
            <a:r>
              <a:rPr lang="en-US" sz="1400" dirty="0" err="1"/>
              <a:t>över</a:t>
            </a:r>
            <a:r>
              <a:rPr lang="en-US" sz="1400" dirty="0"/>
              <a:t> </a:t>
            </a:r>
            <a:r>
              <a:rPr lang="en-US" sz="1400" dirty="0" err="1"/>
              <a:t>tid</a:t>
            </a:r>
            <a:r>
              <a:rPr lang="en-US" sz="1400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200" dirty="0">
              <a:ea typeface="Calibri"/>
              <a:cs typeface="Calibri"/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FFA6746A-73DE-6CEE-88FF-1F79C755CEC0}"/>
              </a:ext>
            </a:extLst>
          </p:cNvPr>
          <p:cNvSpPr/>
          <p:nvPr/>
        </p:nvSpPr>
        <p:spPr>
          <a:xfrm>
            <a:off x="0" y="6387219"/>
            <a:ext cx="12192000" cy="47078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i="1">
                <a:solidFill>
                  <a:schemeClr val="bg2">
                    <a:lumMod val="50000"/>
                  </a:schemeClr>
                </a:solidFill>
              </a:rPr>
              <a:t>Tas bort vid färdigställd plan</a:t>
            </a:r>
            <a:endParaRPr lang="en-US" i="1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8A65722E-569A-16C2-3F33-735D5EBF7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2620" y="7471"/>
            <a:ext cx="4509380" cy="6379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ba1d6e1-6ede-4c17-a08c-59fe3147cdb0">
      <UserInfo>
        <DisplayName>Johanna Karlsson (Cheerleading)</DisplayName>
        <AccountId>49</AccountId>
        <AccountType/>
      </UserInfo>
    </SharedWithUsers>
    <lcf76f155ced4ddcb4097134ff3c332f xmlns="1d08ed25-fdec-4fac-8201-e92cb56d042a">
      <Terms xmlns="http://schemas.microsoft.com/office/infopath/2007/PartnerControls"/>
    </lcf76f155ced4ddcb4097134ff3c332f>
    <TaxCatchAll xmlns="cba1d6e1-6ede-4c17-a08c-59fe3147cdb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3FF57DC374354FB739A9C07BB2A015" ma:contentTypeVersion="19" ma:contentTypeDescription="Skapa ett nytt dokument." ma:contentTypeScope="" ma:versionID="3da19b7bad3e776a1ec27ec9141d205f">
  <xsd:schema xmlns:xsd="http://www.w3.org/2001/XMLSchema" xmlns:xs="http://www.w3.org/2001/XMLSchema" xmlns:p="http://schemas.microsoft.com/office/2006/metadata/properties" xmlns:ns2="1d08ed25-fdec-4fac-8201-e92cb56d042a" xmlns:ns3="cba1d6e1-6ede-4c17-a08c-59fe3147cdb0" targetNamespace="http://schemas.microsoft.com/office/2006/metadata/properties" ma:root="true" ma:fieldsID="8f0cf946baaf9bc2450c66d2ff630644" ns2:_="" ns3:_="">
    <xsd:import namespace="1d08ed25-fdec-4fac-8201-e92cb56d042a"/>
    <xsd:import namespace="cba1d6e1-6ede-4c17-a08c-59fe3147cd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08ed25-fdec-4fac-8201-e92cb56d04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eringar" ma:readOnly="false" ma:fieldId="{5cf76f15-5ced-4ddc-b409-7134ff3c332f}" ma:taxonomyMulti="true" ma:sspId="569f3a60-3ad3-4329-af7f-6cf4f85e1a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a1d6e1-6ede-4c17-a08c-59fe3147cdb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16c6723-5de7-4fc7-a8fd-6444ae26cf54}" ma:internalName="TaxCatchAll" ma:showField="CatchAllData" ma:web="cba1d6e1-6ede-4c17-a08c-59fe3147cd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0FA808C-7BBC-4C90-9605-9838A5BBB3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6B0A93-1594-4BA5-B384-AF36FBDC0C07}">
  <ds:schemaRefs>
    <ds:schemaRef ds:uri="1d08ed25-fdec-4fac-8201-e92cb56d042a"/>
    <ds:schemaRef ds:uri="cba1d6e1-6ede-4c17-a08c-59fe3147cdb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EE7493F-D06B-49FD-B050-B87E27204013}">
  <ds:schemaRefs>
    <ds:schemaRef ds:uri="1d08ed25-fdec-4fac-8201-e92cb56d042a"/>
    <ds:schemaRef ds:uri="cba1d6e1-6ede-4c17-a08c-59fe3147cdb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eb5b2d6e-028e-454d-b878-0c055adbeb2a}" enabled="0" method="" siteId="{eb5b2d6e-028e-454d-b878-0c055adbe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847</Words>
  <Application>Microsoft Office PowerPoint</Application>
  <PresentationFormat>Bredbild</PresentationFormat>
  <Paragraphs>125</Paragraphs>
  <Slides>18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Office-tema</vt:lpstr>
      <vt:lpstr> Föreningsutvecklingsplan Föreningsnamn 2026-20XX</vt:lpstr>
      <vt:lpstr>PowerPoint-presentation</vt:lpstr>
      <vt:lpstr>Betydelse färgmarkering</vt:lpstr>
      <vt:lpstr>Bra att känna till innan man påbörjar sitt arbete</vt:lpstr>
      <vt:lpstr>Värdegrund</vt:lpstr>
      <vt:lpstr>Vision</vt:lpstr>
      <vt:lpstr>Nulägesanalys: Styrkor</vt:lpstr>
      <vt:lpstr>Nulägesanalys: Utmaningar</vt:lpstr>
      <vt:lpstr>Strategiska fokusområden</vt:lpstr>
      <vt:lpstr>Mål &amp; insatser</vt:lpstr>
      <vt:lpstr>Mål &amp; insatser</vt:lpstr>
      <vt:lpstr>Mål &amp; insatser</vt:lpstr>
      <vt:lpstr>Förankring</vt:lpstr>
      <vt:lpstr>Kompetens och utbildning</vt:lpstr>
      <vt:lpstr>Projektansökningar</vt:lpstr>
      <vt:lpstr>Handlingsplan </vt:lpstr>
      <vt:lpstr>Uppföljning &amp; Utvärdering</vt:lpstr>
      <vt:lpstr>Sammanfattning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Välkomna! </dc:title>
  <dc:creator>Josephine Kalmlund</dc:creator>
  <cp:lastModifiedBy>Sofie Landen (Cheerleading)</cp:lastModifiedBy>
  <cp:revision>2</cp:revision>
  <cp:lastPrinted>2021-08-12T14:06:57Z</cp:lastPrinted>
  <dcterms:created xsi:type="dcterms:W3CDTF">2020-05-12T12:34:37Z</dcterms:created>
  <dcterms:modified xsi:type="dcterms:W3CDTF">2026-04-30T06:46:31Z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0x010100F23FF57DC374354FB739A9C07BB2A015</vt:lpwstr>
  </property>
  <property fmtid="{D5CDD505-2E9C-101B-9397-08002B2CF9AE}" pid="3" name="MediaServiceImageTags">
    <vt:lpwstr/>
  </property>
</Properties>
</file>